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6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D5ECC-F5EE-CE45-B963-E5722D178C5C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3735-4742-874D-B5D3-3CD61FABAE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666BADF1-A00D-AE40-BF3B-A0065B9C33C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438900" y="6053354"/>
            <a:ext cx="2514600" cy="6780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632" y="205498"/>
            <a:ext cx="7777209" cy="820122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>
                <a:latin typeface="Gill Sans MT" charset="0"/>
                <a:ea typeface="Gill Sans MT" charset="0"/>
                <a:cs typeface="Gill Sans MT" charset="0"/>
                <a:sym typeface="Gill Sans SemiBold"/>
              </a:rPr>
              <a:t>AC Enables V2</a:t>
            </a:r>
            <a:r>
              <a:rPr lang="en-US" sz="3500" b="1" dirty="0">
                <a:solidFill>
                  <a:srgbClr val="FF0000"/>
                </a:solidFill>
                <a:latin typeface="Gill Sans MT" charset="0"/>
                <a:ea typeface="Gill Sans MT" charset="0"/>
                <a:cs typeface="Gill Sans MT" charset="0"/>
                <a:sym typeface="Gill Sans SemiBold"/>
              </a:rPr>
              <a:t>X</a:t>
            </a:r>
            <a:r>
              <a:rPr lang="en-US" sz="3500" b="1" dirty="0">
                <a:latin typeface="Gill Sans MT" charset="0"/>
                <a:ea typeface="Gill Sans MT" charset="0"/>
                <a:cs typeface="Gill Sans MT" charset="0"/>
                <a:sym typeface="Gill Sans SemiBold"/>
              </a:rPr>
              <a:t>; DC Does Not</a:t>
            </a:r>
          </a:p>
        </p:txBody>
      </p:sp>
      <p:pic>
        <p:nvPicPr>
          <p:cNvPr id="4" name="Picture 4" descr="C:\Documents and Settings\p30004966201\桌面\ch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6632" y="1025620"/>
            <a:ext cx="8040590" cy="5000855"/>
          </a:xfrm>
          <a:prstGeom prst="rect">
            <a:avLst/>
          </a:prstGeom>
          <a:noFill/>
        </p:spPr>
      </p:pic>
      <p:sp>
        <p:nvSpPr>
          <p:cNvPr id="5" name="Rectangle 2"/>
          <p:cNvSpPr/>
          <p:nvPr/>
        </p:nvSpPr>
        <p:spPr>
          <a:xfrm>
            <a:off x="600159" y="1025620"/>
            <a:ext cx="3466273" cy="1437148"/>
          </a:xfrm>
          <a:prstGeom prst="roundRect">
            <a:avLst>
              <a:gd name="adj" fmla="val 11381"/>
            </a:avLst>
          </a:prstGeom>
          <a:solidFill>
            <a:schemeClr val="bg1">
              <a:lumMod val="95000"/>
            </a:schemeClr>
          </a:solidFill>
          <a:ln w="12700">
            <a:solidFill>
              <a:srgbClr val="1838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altLang="zh-CN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itchFamily="34" charset="0"/>
              </a:rPr>
              <a:t>Discharge AC power back to the grid, to a load or vehicle to vehicle.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altLang="zh-CN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itchFamily="34" charset="0"/>
              </a:rPr>
              <a:t>Safety Contingency Plan (a single bus is capable of powering a mobile hospital or a Red Cross emergency tent for a week).</a:t>
            </a:r>
          </a:p>
        </p:txBody>
      </p:sp>
    </p:spTree>
    <p:extLst>
      <p:ext uri="{BB962C8B-B14F-4D97-AF65-F5344CB8AC3E}">
        <p14:creationId xmlns:p14="http://schemas.microsoft.com/office/powerpoint/2010/main" val="78640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Data 97"/>
          <p:cNvSpPr/>
          <p:nvPr/>
        </p:nvSpPr>
        <p:spPr>
          <a:xfrm>
            <a:off x="701364" y="4531044"/>
            <a:ext cx="5194739" cy="487900"/>
          </a:xfrm>
          <a:prstGeom prst="flowChartInputOutput">
            <a:avLst/>
          </a:prstGeom>
          <a:solidFill>
            <a:schemeClr val="bg2">
              <a:lumMod val="75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3" name="Frame 2"/>
          <p:cNvSpPr/>
          <p:nvPr/>
        </p:nvSpPr>
        <p:spPr>
          <a:xfrm>
            <a:off x="1194873" y="2810471"/>
            <a:ext cx="815927" cy="1983545"/>
          </a:xfrm>
          <a:prstGeom prst="fram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11" name="Frame 10"/>
          <p:cNvSpPr/>
          <p:nvPr/>
        </p:nvSpPr>
        <p:spPr>
          <a:xfrm>
            <a:off x="2828163" y="2810469"/>
            <a:ext cx="815927" cy="1983545"/>
          </a:xfrm>
          <a:prstGeom prst="fram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12" name="Frame 11"/>
          <p:cNvSpPr/>
          <p:nvPr/>
        </p:nvSpPr>
        <p:spPr>
          <a:xfrm>
            <a:off x="4499193" y="2810471"/>
            <a:ext cx="815927" cy="1232003"/>
          </a:xfrm>
          <a:prstGeom prst="fram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48" name="Frame 47"/>
          <p:cNvSpPr/>
          <p:nvPr/>
        </p:nvSpPr>
        <p:spPr>
          <a:xfrm>
            <a:off x="6491192" y="2114184"/>
            <a:ext cx="995247" cy="2217376"/>
          </a:xfrm>
          <a:prstGeom prst="fram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734646" y="5063598"/>
            <a:ext cx="261715" cy="22089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43268" y="4516002"/>
            <a:ext cx="604327" cy="326530"/>
          </a:xfrm>
          <a:prstGeom prst="rect">
            <a:avLst/>
          </a:prstGeom>
          <a:noFill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700" dirty="0">
                <a:latin typeface="Gill Sans MT" panose="020B0502020104020203" pitchFamily="34" charset="0"/>
                <a:ea typeface="Garamond" charset="0"/>
                <a:cs typeface="Garamond" charset="0"/>
              </a:rPr>
              <a:t>480V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190659" y="4513778"/>
            <a:ext cx="604327" cy="326530"/>
          </a:xfrm>
          <a:prstGeom prst="rect">
            <a:avLst/>
          </a:prstGeom>
          <a:noFill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700" dirty="0">
                <a:latin typeface="Gill Sans MT" panose="020B0502020104020203" pitchFamily="34" charset="0"/>
                <a:ea typeface="Garamond" charset="0"/>
                <a:cs typeface="Garamond" charset="0"/>
              </a:rPr>
              <a:t>220V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90606" y="2947187"/>
            <a:ext cx="829421" cy="588140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pPr algn="ctr"/>
            <a:r>
              <a:rPr lang="en-US" sz="17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Utility Co’s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26148" y="2945912"/>
            <a:ext cx="594900" cy="40347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pPr algn="ctr"/>
            <a:r>
              <a:rPr lang="en-US" sz="11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220V</a:t>
            </a:r>
          </a:p>
          <a:p>
            <a:pPr algn="ctr"/>
            <a:r>
              <a:rPr lang="en-US" sz="11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AC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64931" y="4700668"/>
            <a:ext cx="924927" cy="326530"/>
          </a:xfrm>
          <a:prstGeom prst="rect">
            <a:avLst/>
          </a:prstGeom>
          <a:noFill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7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Splitter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14765" y="1996990"/>
            <a:ext cx="1878439" cy="588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4291" tIns="32146" rIns="64291" bIns="32146" rtlCol="0">
            <a:spAutoFit/>
          </a:bodyPr>
          <a:lstStyle/>
          <a:p>
            <a:r>
              <a:rPr lang="en-US" sz="1700" dirty="0">
                <a:latin typeface="Gill Sans MT" panose="020B0502020104020203" pitchFamily="34" charset="0"/>
                <a:ea typeface="Garamond" charset="0"/>
                <a:cs typeface="Garamond" charset="0"/>
              </a:rPr>
              <a:t>Private Companies </a:t>
            </a:r>
          </a:p>
          <a:p>
            <a:r>
              <a:rPr lang="en-US" sz="1700" dirty="0">
                <a:latin typeface="Gill Sans MT" panose="020B0502020104020203" pitchFamily="34" charset="0"/>
                <a:ea typeface="Garamond" charset="0"/>
                <a:cs typeface="Garamond" charset="0"/>
              </a:rPr>
              <a:t>e.g. </a:t>
            </a:r>
            <a:r>
              <a:rPr lang="en-US" sz="1700" dirty="0" err="1">
                <a:latin typeface="Gill Sans MT" panose="020B0502020104020203" pitchFamily="34" charset="0"/>
                <a:ea typeface="Garamond" charset="0"/>
                <a:cs typeface="Garamond" charset="0"/>
              </a:rPr>
              <a:t>ChargePoint</a:t>
            </a:r>
            <a:endParaRPr lang="en-US" sz="1700" dirty="0"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798395" y="1997902"/>
            <a:ext cx="3179830" cy="5881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4291" tIns="32146" rIns="64291" bIns="32146" rtlCol="0">
            <a:spAutoFit/>
          </a:bodyPr>
          <a:lstStyle/>
          <a:p>
            <a:pPr algn="ctr"/>
            <a:r>
              <a:rPr lang="en-US" sz="1700" dirty="0">
                <a:latin typeface="Gill Sans MT" panose="020B0502020104020203" pitchFamily="34" charset="0"/>
                <a:ea typeface="Garamond" charset="0"/>
                <a:cs typeface="Garamond" charset="0"/>
              </a:rPr>
              <a:t>Car Manufacturers</a:t>
            </a:r>
          </a:p>
          <a:p>
            <a:pPr algn="ctr"/>
            <a:r>
              <a:rPr lang="en-US" sz="1700" dirty="0">
                <a:latin typeface="Gill Sans MT" panose="020B0502020104020203" pitchFamily="34" charset="0"/>
                <a:ea typeface="Garamond" charset="0"/>
                <a:cs typeface="Garamond" charset="0"/>
              </a:rPr>
              <a:t>e.g. BYD, Tesla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721067" y="3421635"/>
            <a:ext cx="375673" cy="37269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4291" tIns="32146" rIns="64291" bIns="32146" rtlCol="0">
            <a:spAutoFit/>
          </a:bodyPr>
          <a:lstStyle/>
          <a:p>
            <a:r>
              <a:rPr lang="en-US" sz="1000" dirty="0">
                <a:latin typeface="Gill Sans MT" panose="020B0502020104020203" pitchFamily="34" charset="0"/>
                <a:ea typeface="Garamond" charset="0"/>
                <a:cs typeface="Garamond" charset="0"/>
              </a:rPr>
              <a:t>BYD</a:t>
            </a:r>
          </a:p>
          <a:p>
            <a:r>
              <a:rPr lang="en-US" sz="1000" dirty="0">
                <a:latin typeface="Gill Sans MT" panose="020B0502020104020203" pitchFamily="34" charset="0"/>
                <a:ea typeface="Garamond" charset="0"/>
                <a:cs typeface="Garamond" charset="0"/>
              </a:rPr>
              <a:t>V2G</a:t>
            </a:r>
          </a:p>
        </p:txBody>
      </p:sp>
      <p:sp>
        <p:nvSpPr>
          <p:cNvPr id="104" name="L-Shape 103"/>
          <p:cNvSpPr/>
          <p:nvPr/>
        </p:nvSpPr>
        <p:spPr>
          <a:xfrm>
            <a:off x="1540046" y="4794013"/>
            <a:ext cx="5586358" cy="1112526"/>
          </a:xfrm>
          <a:prstGeom prst="corner">
            <a:avLst>
              <a:gd name="adj1" fmla="val 7748"/>
              <a:gd name="adj2" fmla="val 7167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07" name="L-Shape 106"/>
          <p:cNvSpPr/>
          <p:nvPr/>
        </p:nvSpPr>
        <p:spPr>
          <a:xfrm>
            <a:off x="3169979" y="4802331"/>
            <a:ext cx="2576344" cy="679065"/>
          </a:xfrm>
          <a:prstGeom prst="corner">
            <a:avLst>
              <a:gd name="adj1" fmla="val 12662"/>
              <a:gd name="adj2" fmla="val 1334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08" name="L-Shape 107"/>
          <p:cNvSpPr/>
          <p:nvPr/>
        </p:nvSpPr>
        <p:spPr>
          <a:xfrm>
            <a:off x="4868631" y="4751276"/>
            <a:ext cx="877692" cy="474037"/>
          </a:xfrm>
          <a:prstGeom prst="corner">
            <a:avLst>
              <a:gd name="adj1" fmla="val 16543"/>
              <a:gd name="adj2" fmla="val 1722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10" name="L-Shape 109"/>
          <p:cNvSpPr/>
          <p:nvPr/>
        </p:nvSpPr>
        <p:spPr>
          <a:xfrm flipH="1">
            <a:off x="6011360" y="4338370"/>
            <a:ext cx="942457" cy="1032882"/>
          </a:xfrm>
          <a:prstGeom prst="corner">
            <a:avLst>
              <a:gd name="adj1" fmla="val 14700"/>
              <a:gd name="adj2" fmla="val 14319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2549188" y="1818778"/>
            <a:ext cx="3707541" cy="3895131"/>
          </a:xfrm>
          <a:prstGeom prst="roundRect">
            <a:avLst>
              <a:gd name="adj" fmla="val 11734"/>
            </a:avLst>
          </a:prstGeom>
          <a:noFill/>
          <a:ln w="38100" cap="flat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15" name="L-Shape 114"/>
          <p:cNvSpPr/>
          <p:nvPr/>
        </p:nvSpPr>
        <p:spPr>
          <a:xfrm flipH="1">
            <a:off x="6271655" y="4331558"/>
            <a:ext cx="905983" cy="1574980"/>
          </a:xfrm>
          <a:prstGeom prst="corner">
            <a:avLst>
              <a:gd name="adj1" fmla="val 8489"/>
              <a:gd name="adj2" fmla="val 966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486438" y="2746204"/>
            <a:ext cx="1495543" cy="849750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pPr algn="r"/>
            <a:r>
              <a:rPr lang="en-US" sz="17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Energy Sourcing</a:t>
            </a:r>
          </a:p>
          <a:p>
            <a:pPr algn="r"/>
            <a:r>
              <a:rPr lang="en-US" sz="17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Companies</a:t>
            </a:r>
          </a:p>
        </p:txBody>
      </p:sp>
      <p:sp>
        <p:nvSpPr>
          <p:cNvPr id="129" name="Diagonal Stripe 128"/>
          <p:cNvSpPr/>
          <p:nvPr/>
        </p:nvSpPr>
        <p:spPr>
          <a:xfrm rot="5400000">
            <a:off x="1983555" y="3159789"/>
            <a:ext cx="353413" cy="414669"/>
          </a:xfrm>
          <a:prstGeom prst="diagStripe">
            <a:avLst>
              <a:gd name="adj" fmla="val 71696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963055" y="2949719"/>
            <a:ext cx="594900" cy="40347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pPr algn="ctr"/>
            <a:r>
              <a:rPr lang="en-US" sz="11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480V</a:t>
            </a:r>
          </a:p>
          <a:p>
            <a:pPr algn="ctr"/>
            <a:r>
              <a:rPr lang="en-US" sz="11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DC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4609705" y="2945912"/>
            <a:ext cx="594900" cy="403474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pPr algn="ctr"/>
            <a:r>
              <a:rPr lang="en-US" sz="11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480V</a:t>
            </a:r>
          </a:p>
          <a:p>
            <a:pPr algn="ctr"/>
            <a:r>
              <a:rPr lang="en-US" sz="11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AC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944401" y="1341709"/>
            <a:ext cx="1358395" cy="324608"/>
          </a:xfrm>
          <a:prstGeom prst="rect">
            <a:avLst/>
          </a:prstGeom>
          <a:noFill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7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EV LEVEL 2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723760" y="1341709"/>
            <a:ext cx="1358395" cy="324608"/>
          </a:xfrm>
          <a:prstGeom prst="rect">
            <a:avLst/>
          </a:prstGeom>
          <a:noFill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700" b="1" dirty="0">
                <a:latin typeface="Gill Sans MT" panose="020B0502020104020203" pitchFamily="34" charset="0"/>
                <a:ea typeface="Garamond" charset="0"/>
                <a:cs typeface="Garamond" charset="0"/>
              </a:rPr>
              <a:t>EV LEVEL 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5734646" y="5326565"/>
            <a:ext cx="261716" cy="2058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54317" y="887384"/>
            <a:ext cx="8035366" cy="372696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Gill Sans MT" panose="020B0502020104020203" pitchFamily="34" charset="0"/>
                <a:ea typeface="Garamond" charset="0"/>
                <a:cs typeface="Garamond" charset="0"/>
              </a:rPr>
              <a:t>Private charging companies / </a:t>
            </a:r>
            <a:r>
              <a:rPr lang="en-US" sz="2000" dirty="0">
                <a:solidFill>
                  <a:srgbClr val="FF0000"/>
                </a:solidFill>
                <a:latin typeface="Gill Sans MT" panose="020B0502020104020203" pitchFamily="34" charset="0"/>
                <a:ea typeface="Garamond" charset="0"/>
                <a:cs typeface="Garamond" charset="0"/>
              </a:rPr>
              <a:t>AC</a:t>
            </a:r>
            <a:r>
              <a:rPr lang="en-US" sz="2000" dirty="0">
                <a:latin typeface="Gill Sans MT" panose="020B0502020104020203" pitchFamily="34" charset="0"/>
                <a:ea typeface="Garamond" charset="0"/>
                <a:cs typeface="Garamond" charset="0"/>
              </a:rPr>
              <a:t>/DC fast charging partners </a:t>
            </a:r>
            <a:endParaRPr lang="en-US" sz="2000" dirty="0">
              <a:solidFill>
                <a:srgbClr val="C00000"/>
              </a:solidFill>
              <a:latin typeface="Gill Sans MT" panose="020B0502020104020203" pitchFamily="34" charset="0"/>
              <a:ea typeface="Garamond" charset="0"/>
              <a:cs typeface="Garamond" charset="0"/>
            </a:endParaRPr>
          </a:p>
        </p:txBody>
      </p:sp>
      <p:sp>
        <p:nvSpPr>
          <p:cNvPr id="145" name="Block Arc 144"/>
          <p:cNvSpPr/>
          <p:nvPr/>
        </p:nvSpPr>
        <p:spPr>
          <a:xfrm rot="7035522">
            <a:off x="4683065" y="3228207"/>
            <a:ext cx="1064237" cy="703815"/>
          </a:xfrm>
          <a:prstGeom prst="blockArc">
            <a:avLst>
              <a:gd name="adj1" fmla="val 9683700"/>
              <a:gd name="adj2" fmla="val 19576273"/>
              <a:gd name="adj3" fmla="val 1187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46" name="Lightning Bolt 145"/>
          <p:cNvSpPr/>
          <p:nvPr/>
        </p:nvSpPr>
        <p:spPr>
          <a:xfrm rot="930797" flipH="1">
            <a:off x="7699432" y="2108117"/>
            <a:ext cx="314635" cy="1023500"/>
          </a:xfrm>
          <a:prstGeom prst="lightningBol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47" name="Lightning Bolt 146"/>
          <p:cNvSpPr/>
          <p:nvPr/>
        </p:nvSpPr>
        <p:spPr>
          <a:xfrm rot="20333866" flipH="1" flipV="1">
            <a:off x="7710251" y="3393399"/>
            <a:ext cx="277559" cy="926055"/>
          </a:xfrm>
          <a:prstGeom prst="lightningBol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8177088" y="1744852"/>
            <a:ext cx="621282" cy="77569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8177088" y="3922753"/>
            <a:ext cx="621282" cy="77569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56" name="Lightning Bolt 155"/>
          <p:cNvSpPr/>
          <p:nvPr/>
        </p:nvSpPr>
        <p:spPr>
          <a:xfrm rot="930797" flipH="1">
            <a:off x="7701392" y="3072821"/>
            <a:ext cx="310710" cy="361341"/>
          </a:xfrm>
          <a:prstGeom prst="lightningBol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157" name="Block Arc 156"/>
          <p:cNvSpPr/>
          <p:nvPr/>
        </p:nvSpPr>
        <p:spPr>
          <a:xfrm rot="7035522">
            <a:off x="3035319" y="3479722"/>
            <a:ext cx="1064237" cy="703815"/>
          </a:xfrm>
          <a:prstGeom prst="blockArc">
            <a:avLst>
              <a:gd name="adj1" fmla="val 9683700"/>
              <a:gd name="adj2" fmla="val 19576273"/>
              <a:gd name="adj3" fmla="val 1187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58" name="Block Arc 157"/>
          <p:cNvSpPr/>
          <p:nvPr/>
        </p:nvSpPr>
        <p:spPr>
          <a:xfrm rot="7035522">
            <a:off x="1415648" y="3437346"/>
            <a:ext cx="1064237" cy="703815"/>
          </a:xfrm>
          <a:prstGeom prst="blockArc">
            <a:avLst>
              <a:gd name="adj1" fmla="val 9683700"/>
              <a:gd name="adj2" fmla="val 19576273"/>
              <a:gd name="adj3" fmla="val 11876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59" name="Diagonal Stripe 158"/>
          <p:cNvSpPr/>
          <p:nvPr/>
        </p:nvSpPr>
        <p:spPr>
          <a:xfrm rot="5400000">
            <a:off x="3571086" y="3157428"/>
            <a:ext cx="353413" cy="414669"/>
          </a:xfrm>
          <a:prstGeom prst="diagStripe">
            <a:avLst>
              <a:gd name="adj" fmla="val 7169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60" name="Diagonal Stripe 159"/>
          <p:cNvSpPr/>
          <p:nvPr/>
        </p:nvSpPr>
        <p:spPr>
          <a:xfrm rot="5400000">
            <a:off x="5228855" y="2906415"/>
            <a:ext cx="353413" cy="414669"/>
          </a:xfrm>
          <a:prstGeom prst="diagStripe">
            <a:avLst>
              <a:gd name="adj" fmla="val 7169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64" name="Process 163"/>
          <p:cNvSpPr/>
          <p:nvPr/>
        </p:nvSpPr>
        <p:spPr>
          <a:xfrm>
            <a:off x="4784972" y="4056702"/>
            <a:ext cx="244364" cy="700974"/>
          </a:xfrm>
          <a:prstGeom prst="flowChartProces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700" dirty="0">
              <a:latin typeface="Gill Sans MT" panose="020B0502020104020203" pitchFamily="34" charset="0"/>
            </a:endParaRPr>
          </a:p>
        </p:txBody>
      </p:sp>
      <p:sp>
        <p:nvSpPr>
          <p:cNvPr id="43" name="Shape 133"/>
          <p:cNvSpPr/>
          <p:nvPr/>
        </p:nvSpPr>
        <p:spPr>
          <a:xfrm>
            <a:off x="1726814" y="146318"/>
            <a:ext cx="6523217" cy="687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50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lang="en-US" sz="4000" b="1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Future EV Charge Stations</a:t>
            </a:r>
            <a:endParaRPr sz="4000" b="1" dirty="0">
              <a:solidFill>
                <a:schemeClr val="tx1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464BAB0C-2E56-CE4D-97DF-F1A680CB89FB}"/>
              </a:ext>
            </a:extLst>
          </p:cNvPr>
          <p:cNvSpPr/>
          <p:nvPr/>
        </p:nvSpPr>
        <p:spPr>
          <a:xfrm rot="13405573">
            <a:off x="5449450" y="5064781"/>
            <a:ext cx="218043" cy="254592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46" name="Right Triangle 45">
            <a:extLst>
              <a:ext uri="{FF2B5EF4-FFF2-40B4-BE49-F238E27FC236}">
                <a16:creationId xmlns:a16="http://schemas.microsoft.com/office/drawing/2014/main" id="{6BAF0E8B-144C-FD46-B72C-FCF0EBDDFCDC}"/>
              </a:ext>
            </a:extLst>
          </p:cNvPr>
          <p:cNvSpPr/>
          <p:nvPr/>
        </p:nvSpPr>
        <p:spPr>
          <a:xfrm rot="7714954">
            <a:off x="4835480" y="4805878"/>
            <a:ext cx="218043" cy="254592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6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100</Words>
  <Application>Microsoft Macintosh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Gill Sans MT</vt:lpstr>
      <vt:lpstr>Office Theme</vt:lpstr>
      <vt:lpstr>AC Enables V2X; DC Does Not</vt:lpstr>
      <vt:lpstr>PowerPoint Presentation</vt:lpstr>
    </vt:vector>
  </TitlesOfParts>
  <Company>Palisades Consulting Group,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 Enables V2X; DC Does Not</dc:title>
  <dc:creator>Eva Lerner-Lam</dc:creator>
  <cp:lastModifiedBy>Si-Yo Music Society Foundation Inc.</cp:lastModifiedBy>
  <cp:revision>6</cp:revision>
  <dcterms:created xsi:type="dcterms:W3CDTF">2016-11-11T13:13:48Z</dcterms:created>
  <dcterms:modified xsi:type="dcterms:W3CDTF">2019-05-26T16:52:53Z</dcterms:modified>
</cp:coreProperties>
</file>