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20"/>
  </p:notesMasterIdLst>
  <p:handoutMasterIdLst>
    <p:handoutMasterId r:id="rId21"/>
  </p:handoutMasterIdLst>
  <p:sldIdLst>
    <p:sldId id="854" r:id="rId2"/>
    <p:sldId id="844" r:id="rId3"/>
    <p:sldId id="856" r:id="rId4"/>
    <p:sldId id="863" r:id="rId5"/>
    <p:sldId id="872" r:id="rId6"/>
    <p:sldId id="865" r:id="rId7"/>
    <p:sldId id="866" r:id="rId8"/>
    <p:sldId id="867" r:id="rId9"/>
    <p:sldId id="868" r:id="rId10"/>
    <p:sldId id="869" r:id="rId11"/>
    <p:sldId id="870" r:id="rId12"/>
    <p:sldId id="864" r:id="rId13"/>
    <p:sldId id="859" r:id="rId14"/>
    <p:sldId id="873" r:id="rId15"/>
    <p:sldId id="860" r:id="rId16"/>
    <p:sldId id="874" r:id="rId17"/>
    <p:sldId id="862" r:id="rId18"/>
    <p:sldId id="871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MS PGothic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charset="0"/>
        <a:ea typeface="MS PGothic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charset="0"/>
        <a:ea typeface="MS PGothic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charset="0"/>
        <a:ea typeface="MS PGothic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355C"/>
    <a:srgbClr val="F5860B"/>
    <a:srgbClr val="E78E35"/>
    <a:srgbClr val="002846"/>
    <a:srgbClr val="A4D76B"/>
    <a:srgbClr val="BEE395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9899"/>
    <p:restoredTop sz="86404" autoAdjust="0"/>
  </p:normalViewPr>
  <p:slideViewPr>
    <p:cSldViewPr>
      <p:cViewPr varScale="1">
        <p:scale>
          <a:sx n="60" d="100"/>
          <a:sy n="60" d="100"/>
        </p:scale>
        <p:origin x="168" y="9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tags" Target="tags/tag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0" tIns="47415" rIns="94830" bIns="47415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1200">
                <a:latin typeface="Arial" charset="0"/>
                <a:ea typeface="MS PGothic"/>
                <a:cs typeface="MS PGothic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0" tIns="47415" rIns="94830" bIns="4741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6776904-A9F1-CC4B-990E-23CFE557395F}" type="datetime1">
              <a:rPr lang="en-US" altLang="en-US"/>
              <a:pPr>
                <a:defRPr/>
              </a:pPr>
              <a:t>12/23/17</a:t>
            </a:fld>
            <a:endParaRPr lang="en-US" alt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0" tIns="47415" rIns="94830" bIns="47415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1200">
                <a:latin typeface="Arial" charset="0"/>
                <a:ea typeface="MS PGothic"/>
                <a:cs typeface="MS PGothic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1860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0" tIns="47415" rIns="94830" bIns="4741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06F70EC2-1259-074E-8F36-F08F994938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1" tIns="48315" rIns="96631" bIns="48315" numCol="1" anchor="t" anchorCtr="0" compatLnSpc="1">
            <a:prstTxWarp prst="textNoShape">
              <a:avLst/>
            </a:prstTxWarp>
          </a:bodyPr>
          <a:lstStyle>
            <a:lvl1pPr defTabSz="964974" eaLnBrk="1" hangingPunct="1">
              <a:defRPr sz="1200">
                <a:latin typeface="Arial" charset="0"/>
                <a:ea typeface="MS PGothic"/>
                <a:cs typeface="MS PGothic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1" tIns="48315" rIns="96631" bIns="48315" numCol="1" anchor="t" anchorCtr="0" compatLnSpc="1">
            <a:prstTxWarp prst="textNoShape">
              <a:avLst/>
            </a:prstTxWarp>
          </a:bodyPr>
          <a:lstStyle>
            <a:lvl1pPr algn="r" defTabSz="964974" eaLnBrk="1" hangingPunct="1">
              <a:defRPr sz="1200">
                <a:latin typeface="Arial" charset="0"/>
                <a:ea typeface="MS PGothic"/>
                <a:cs typeface="MS PGothic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1" tIns="48315" rIns="96631" bIns="483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1" tIns="48315" rIns="96631" bIns="48315" numCol="1" anchor="b" anchorCtr="0" compatLnSpc="1">
            <a:prstTxWarp prst="textNoShape">
              <a:avLst/>
            </a:prstTxWarp>
          </a:bodyPr>
          <a:lstStyle>
            <a:lvl1pPr defTabSz="964974" eaLnBrk="1" hangingPunct="1">
              <a:defRPr sz="1200">
                <a:latin typeface="Arial" charset="0"/>
                <a:ea typeface="MS PGothic"/>
                <a:cs typeface="MS PGothic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1" tIns="48315" rIns="96631" bIns="48315" numCol="1" anchor="b" anchorCtr="0" compatLnSpc="1">
            <a:prstTxWarp prst="textNoShape">
              <a:avLst/>
            </a:prstTxWarp>
          </a:bodyPr>
          <a:lstStyle>
            <a:lvl1pPr algn="r" defTabSz="963613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BE3CF84D-91F8-A443-A112-C077BFD8E8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itchFamily="34" charset="-128"/>
        <a:cs typeface="MS PGothic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itchFamily="34" charset="-128"/>
        <a:cs typeface="MS PGothic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itchFamily="34" charset="-128"/>
        <a:cs typeface="MS PGothic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itchFamily="34" charset="-128"/>
        <a:cs typeface="MS PGothic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6500BE-A890-D948-9DAF-27EBCE73411A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792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*first coined by </a:t>
            </a:r>
            <a:r>
              <a:rPr lang="en-US" dirty="0" err="1" smtClean="0"/>
              <a:t>Chuncka</a:t>
            </a:r>
            <a:r>
              <a:rPr lang="en-US" dirty="0" smtClean="0"/>
              <a:t> Mui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CF84D-91F8-A443-A112-C077BFD8E8EA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280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4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1pPr>
            <a:lvl2pPr marL="37931725" indent="-37474525" defTabSz="963613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2pPr>
            <a:lvl3pPr marL="1143000" indent="-228600" defTabSz="963613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3pPr>
            <a:lvl4pPr marL="1600200" indent="-228600" defTabSz="963613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4pPr>
            <a:lvl5pPr marL="2057400" indent="-228600" defTabSz="963613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9pPr>
          </a:lstStyle>
          <a:p>
            <a:fld id="{303753BF-26BC-4D48-974F-8CD3C0F9050D}" type="slidenum">
              <a:rPr lang="en-US" altLang="en-US" sz="1200">
                <a:latin typeface="Arial" charset="0"/>
              </a:rPr>
              <a:pPr/>
              <a:t>12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ea typeface="MS PGothic" charset="-128"/>
              </a:rPr>
              <a:t>Major Trends in Technology and Society at Large significantly influence the way ITS has, is and will evolve.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MS PGothic" charset="-128"/>
              </a:rPr>
              <a:t>Here are six trends worth noting: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MS PGothic" charset="-128"/>
              </a:rPr>
              <a:t>1. Declining levels of funding for transportation infrastructure (Reduces the ability of the public sector to repair, maintain and build infrastructure)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MS PGothic" charset="-128"/>
              </a:rPr>
              <a:t>2. Rapid societal adoption of smart phones (Increases end user access to traffic and transportation information)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MS PGothic" charset="-128"/>
              </a:rPr>
              <a:t>3. Rapid developments in sensors and controls for automotive use (Enables commoditization of Automated Driver Assist Systems (ADAS)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MS PGothic" charset="-128"/>
              </a:rPr>
              <a:t>4. Technological advances enabling varying levels of so-called </a:t>
            </a:r>
            <a:r>
              <a:rPr lang="ja-JP" altLang="en-US">
                <a:ea typeface="MS PGothic" charset="-128"/>
              </a:rPr>
              <a:t>“</a:t>
            </a:r>
            <a:r>
              <a:rPr lang="en-US" altLang="ja-JP">
                <a:ea typeface="MS PGothic" charset="-128"/>
              </a:rPr>
              <a:t>self-driving vehicles</a:t>
            </a:r>
            <a:r>
              <a:rPr lang="ja-JP" altLang="en-US">
                <a:ea typeface="MS PGothic" charset="-128"/>
              </a:rPr>
              <a:t>”</a:t>
            </a:r>
            <a:r>
              <a:rPr lang="en-US" altLang="ja-JP">
                <a:ea typeface="MS PGothic" charset="-128"/>
              </a:rPr>
              <a:t> (Reshaping urban areas)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MS PGothic" charset="-128"/>
              </a:rPr>
              <a:t>5. Big Data, Extreme Computing, Internet of Things enabling Smart Cities (Technological breakthroughs have created fundamental, underlying foundations for Smart Cities)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MS PGothic" charset="-128"/>
              </a:rPr>
              <a:t>6. Distracted drivers, bicyclists and pedestrians are increasing traffic fatalities</a:t>
            </a:r>
          </a:p>
          <a:p>
            <a:endParaRPr lang="de-DE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8490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6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199"/>
            <a:ext cx="2057400" cy="49831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199"/>
            <a:ext cx="6019800" cy="4983163"/>
          </a:xfrm>
        </p:spPr>
        <p:txBody>
          <a:bodyPr vert="eaVert"/>
          <a:lstStyle>
            <a:lvl1pPr marL="384048" indent="-210312">
              <a:defRPr/>
            </a:lvl1pPr>
            <a:lvl2pPr marL="594360">
              <a:defRPr/>
            </a:lvl2pPr>
            <a:lvl3pPr marL="804672">
              <a:defRPr/>
            </a:lvl3pPr>
            <a:lvl4pPr marL="1042416">
              <a:defRPr/>
            </a:lvl4pPr>
            <a:lvl5pPr marL="129844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5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0975"/>
            <a:ext cx="82296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067301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  <a:effectLst/>
        </p:spPr>
        <p:txBody>
          <a:bodyPr anchor="t"/>
          <a:lstStyle>
            <a:lvl1pPr>
              <a:defRPr lang="en-US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20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26261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.T. Kearney TitleOnl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244800" y="804672"/>
            <a:ext cx="8640000" cy="332399"/>
          </a:xfrm>
          <a:prstGeom prst="rect">
            <a:avLst/>
          </a:prstGeom>
          <a:noFill/>
          <a:ln>
            <a:noFill/>
          </a:ln>
        </p:spPr>
        <p:txBody>
          <a:bodyPr rtlCol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3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84048" indent="-210312" algn="l" rtl="0" eaLnBrk="0" fontAlgn="base" hangingPunct="0">
              <a:spcBef>
                <a:spcPct val="20000"/>
              </a:spcBef>
              <a:spcAft>
                <a:spcPct val="0"/>
              </a:spcAft>
              <a:def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10312" algn="l" rtl="0" eaLnBrk="0" fontAlgn="base" hangingPunct="0">
              <a:spcBef>
                <a:spcPct val="20000"/>
              </a:spcBef>
              <a:spcAft>
                <a:spcPct val="0"/>
              </a:spcAft>
              <a:def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10312" algn="l" rtl="0" eaLnBrk="0" fontAlgn="base" hangingPunct="0">
              <a:spcBef>
                <a:spcPct val="20000"/>
              </a:spcBef>
              <a:spcAft>
                <a:spcPct val="0"/>
              </a:spcAft>
              <a:def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0704" algn="l" rtl="0" eaLnBrk="0" fontAlgn="base" hangingPunct="0">
              <a:spcBef>
                <a:spcPct val="20000"/>
              </a:spcBef>
              <a:spcAft>
                <a:spcPct val="0"/>
              </a:spcAft>
              <a:def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algn="l" rtl="0" eaLnBrk="0" fontAlgn="base" hangingPunct="0">
              <a:spcBef>
                <a:spcPct val="20000"/>
              </a:spcBef>
              <a:spcAft>
                <a:spcPct val="0"/>
              </a:spcAft>
              <a:defRPr lang="en-US" sz="16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3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0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163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57200" y="1295400"/>
            <a:ext cx="4038600" cy="4525963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84048" indent="-210312" algn="l" rtl="0" eaLnBrk="0" fontAlgn="base" hangingPunct="0">
              <a:spcBef>
                <a:spcPct val="20000"/>
              </a:spcBef>
              <a:spcAft>
                <a:spcPct val="0"/>
              </a:spcAft>
              <a:def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10312" algn="l" rtl="0" eaLnBrk="0" fontAlgn="base" hangingPunct="0">
              <a:spcBef>
                <a:spcPct val="20000"/>
              </a:spcBef>
              <a:spcAft>
                <a:spcPct val="0"/>
              </a:spcAft>
              <a:def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10312" algn="l" rtl="0" eaLnBrk="0" fontAlgn="base" hangingPunct="0">
              <a:spcBef>
                <a:spcPct val="20000"/>
              </a:spcBef>
              <a:spcAft>
                <a:spcPct val="0"/>
              </a:spcAft>
              <a:def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0704" algn="l" rtl="0" eaLnBrk="0" fontAlgn="base" hangingPunct="0">
              <a:spcBef>
                <a:spcPct val="20000"/>
              </a:spcBef>
              <a:spcAft>
                <a:spcPct val="0"/>
              </a:spcAft>
              <a:def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algn="l" rtl="0" eaLnBrk="0" fontAlgn="base" hangingPunct="0">
              <a:spcBef>
                <a:spcPct val="20000"/>
              </a:spcBef>
              <a:spcAft>
                <a:spcPct val="0"/>
              </a:spcAft>
              <a:defRPr lang="en-US" sz="16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648200" y="1295400"/>
            <a:ext cx="4038600" cy="4525963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84048" indent="-210312" algn="l" rtl="0" eaLnBrk="0" fontAlgn="base" hangingPunct="0">
              <a:spcBef>
                <a:spcPct val="20000"/>
              </a:spcBef>
              <a:spcAft>
                <a:spcPct val="0"/>
              </a:spcAft>
              <a:def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10312" algn="l" rtl="0" eaLnBrk="0" fontAlgn="base" hangingPunct="0">
              <a:spcBef>
                <a:spcPct val="20000"/>
              </a:spcBef>
              <a:spcAft>
                <a:spcPct val="0"/>
              </a:spcAft>
              <a:def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10312" algn="l" rtl="0" eaLnBrk="0" fontAlgn="base" hangingPunct="0">
              <a:spcBef>
                <a:spcPct val="20000"/>
              </a:spcBef>
              <a:spcAft>
                <a:spcPct val="0"/>
              </a:spcAft>
              <a:def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0704" algn="l" rtl="0" eaLnBrk="0" fontAlgn="base" hangingPunct="0">
              <a:spcBef>
                <a:spcPct val="20000"/>
              </a:spcBef>
              <a:spcAft>
                <a:spcPct val="0"/>
              </a:spcAft>
              <a:def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algn="l" rtl="0" eaLnBrk="0" fontAlgn="base" hangingPunct="0">
              <a:spcBef>
                <a:spcPct val="20000"/>
              </a:spcBef>
              <a:spcAft>
                <a:spcPct val="0"/>
              </a:spcAft>
              <a:defRPr lang="en-US" sz="16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213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0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301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3525"/>
            <a:ext cx="3008313" cy="450475"/>
          </a:xfrm>
        </p:spPr>
        <p:txBody>
          <a:bodyPr anchor="b"/>
          <a:lstStyle>
            <a:lvl1pPr algn="l">
              <a:defRPr sz="16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85186"/>
            <a:ext cx="3008313" cy="46632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3581400" y="1066800"/>
            <a:ext cx="5105400" cy="5181600"/>
          </a:xfrm>
          <a:ln>
            <a:noFill/>
          </a:ln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70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201"/>
            <a:ext cx="5486400" cy="38893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839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0"/>
          </p:nvPr>
        </p:nvSpPr>
        <p:spPr>
          <a:xfrm>
            <a:off x="457200" y="1295400"/>
            <a:ext cx="8229600" cy="4572000"/>
          </a:xfrm>
        </p:spPr>
        <p:txBody>
          <a:bodyPr vert="eaVert"/>
          <a:lstStyle>
            <a:lvl1pPr marL="384048" indent="-210312">
              <a:defRPr/>
            </a:lvl1pPr>
            <a:lvl2pPr marL="594360">
              <a:defRPr/>
            </a:lvl2pPr>
            <a:lvl3pPr marL="804672">
              <a:defRPr/>
            </a:lvl3pPr>
            <a:lvl4pPr marL="1042416">
              <a:defRPr/>
            </a:lvl4pPr>
            <a:lvl5pPr marL="129844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029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MAIN HEADING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Title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746125" y="3694113"/>
            <a:ext cx="5349875" cy="3667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dirty="0" smtClean="0">
              <a:latin typeface="Arial" charset="0"/>
            </a:endParaRPr>
          </a:p>
        </p:txBody>
      </p:sp>
      <p:sp>
        <p:nvSpPr>
          <p:cNvPr id="1029" name="Line 7"/>
          <p:cNvSpPr>
            <a:spLocks noChangeShapeType="1"/>
          </p:cNvSpPr>
          <p:nvPr/>
        </p:nvSpPr>
        <p:spPr bwMode="auto">
          <a:xfrm>
            <a:off x="304800" y="1295400"/>
            <a:ext cx="8610600" cy="0"/>
          </a:xfrm>
          <a:prstGeom prst="line">
            <a:avLst/>
          </a:prstGeom>
          <a:noFill/>
          <a:ln w="1905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8610600" y="6410325"/>
            <a:ext cx="3810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E275D3D5-69A5-5C4E-BB8F-5AA72E9E9749}" type="slidenum">
              <a:rPr lang="en-US" altLang="en-US" sz="1200" smtClean="0">
                <a:latin typeface="Arial" panose="020B0604020202020204" pitchFamily="34" charset="0"/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6553200" y="5886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1032" name="Picture 9" descr="logo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838825"/>
            <a:ext cx="20574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171450" indent="-17145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§"/>
        <a:defRPr sz="1600">
          <a:solidFill>
            <a:schemeClr val="tx1"/>
          </a:solidFill>
          <a:latin typeface="+mn-lt"/>
          <a:ea typeface="MS PGothic" pitchFamily="34" charset="-128"/>
          <a:cs typeface="MS PGothic"/>
        </a:defRPr>
      </a:lvl1pPr>
      <a:lvl2pPr marL="392113" indent="-209550" algn="l" rtl="0" eaLnBrk="0" fontAlgn="base" hangingPunct="0">
        <a:spcBef>
          <a:spcPct val="20000"/>
        </a:spcBef>
        <a:spcAft>
          <a:spcPct val="0"/>
        </a:spcAft>
        <a:buSzPct val="65000"/>
        <a:buFont typeface="Arial Unicode MS" charset="0"/>
        <a:buChar char="□"/>
        <a:defRPr sz="16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2pPr>
      <a:lvl3pPr marL="620713" indent="-2095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▪"/>
        <a:defRPr sz="16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3pPr>
      <a:lvl4pPr marL="839788" indent="-2095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4pPr>
      <a:lvl5pPr marL="1041400" indent="-20955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notesSlide" Target="../notesSlides/notesSlide3.xml"/><Relationship Id="rId5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5" b="7735"/>
          <a:stretch/>
        </p:blipFill>
        <p:spPr>
          <a:xfrm flipH="1">
            <a:off x="0" y="857250"/>
            <a:ext cx="9144000" cy="5143500"/>
          </a:xfrm>
          <a:prstGeom prst="rect">
            <a:avLst/>
          </a:prstGeom>
        </p:spPr>
      </p:pic>
      <p:sp>
        <p:nvSpPr>
          <p:cNvPr id="6" name="Title 1"/>
          <p:cNvSpPr txBox="1">
            <a:spLocks noGrp="1"/>
          </p:cNvSpPr>
          <p:nvPr>
            <p:ph type="ctrTitle"/>
          </p:nvPr>
        </p:nvSpPr>
        <p:spPr>
          <a:xfrm>
            <a:off x="1025339" y="1502638"/>
            <a:ext cx="5829300" cy="1412011"/>
          </a:xfrm>
        </p:spPr>
        <p:txBody>
          <a:bodyPr anchor="t">
            <a:normAutofit fontScale="90000"/>
          </a:bodyPr>
          <a:lstStyle/>
          <a:p>
            <a:pPr defTabSz="370332">
              <a:defRPr sz="2592"/>
            </a:pPr>
            <a:r>
              <a:rPr lang="en-US" sz="3000" dirty="0" smtClean="0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  <a:sym typeface="Helvetica"/>
              </a:rPr>
              <a:t>EV</a:t>
            </a:r>
            <a:r>
              <a:rPr lang="en-US" sz="3000" baseline="0" dirty="0" smtClean="0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  <a:sym typeface="Helvetica"/>
              </a:rPr>
              <a:t> Charging Infrastructure:  </a:t>
            </a:r>
            <a:br>
              <a:rPr lang="en-US" sz="3000" baseline="0" dirty="0" smtClean="0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  <a:sym typeface="Helvetica"/>
              </a:rPr>
            </a:br>
            <a:r>
              <a:rPr lang="en-US" sz="3000" baseline="0" dirty="0" smtClean="0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  <a:sym typeface="Helvetica"/>
              </a:rPr>
              <a:t>A Primer for Transportation Professionals</a:t>
            </a:r>
            <a:endParaRPr sz="1800" dirty="0">
              <a:solidFill>
                <a:srgbClr val="FF0000"/>
              </a:solidFill>
              <a:latin typeface="Microsoft YaHei" charset="-122"/>
              <a:ea typeface="Microsoft YaHei" charset="-122"/>
              <a:cs typeface="Microsoft YaHei" charset="-122"/>
              <a:sym typeface="Helvetica"/>
            </a:endParaRPr>
          </a:p>
        </p:txBody>
      </p:sp>
      <p:sp>
        <p:nvSpPr>
          <p:cNvPr id="29698" name="Subtitle 2"/>
          <p:cNvSpPr>
            <a:spLocks noGrp="1"/>
          </p:cNvSpPr>
          <p:nvPr>
            <p:ph type="subTitle" idx="1"/>
          </p:nvPr>
        </p:nvSpPr>
        <p:spPr>
          <a:xfrm>
            <a:off x="1050758" y="2914650"/>
            <a:ext cx="5924811" cy="2343150"/>
          </a:xfrm>
        </p:spPr>
        <p:txBody>
          <a:bodyPr/>
          <a:lstStyle/>
          <a:p>
            <a:pPr algn="l"/>
            <a:r>
              <a:rPr lang="en-US" altLang="en-US" sz="135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Eva Lerner-Lam</a:t>
            </a:r>
          </a:p>
          <a:p>
            <a:pPr algn="l"/>
            <a:r>
              <a:rPr lang="en-US" altLang="en-US" sz="135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President</a:t>
            </a:r>
          </a:p>
          <a:p>
            <a:pPr algn="l"/>
            <a:r>
              <a:rPr lang="en-US" altLang="en-US" sz="135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Palisades Consulting Group, Inc.</a:t>
            </a:r>
          </a:p>
          <a:p>
            <a:pPr algn="l"/>
            <a:endParaRPr lang="en-US" altLang="en-US" sz="1350" dirty="0">
              <a:solidFill>
                <a:schemeClr val="bg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pPr algn="l"/>
            <a:r>
              <a:rPr lang="en-US" altLang="en-US" sz="135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Presented at </a:t>
            </a:r>
            <a:r>
              <a:rPr lang="en-US" altLang="en-US" sz="1350" dirty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the </a:t>
            </a:r>
            <a:r>
              <a:rPr lang="en-US" altLang="en-US" sz="135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97th </a:t>
            </a:r>
            <a:r>
              <a:rPr lang="en-US" altLang="en-US" sz="1350" dirty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Annual Meeting </a:t>
            </a:r>
            <a:r>
              <a:rPr lang="en-US" altLang="en-US" sz="135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of the</a:t>
            </a:r>
          </a:p>
          <a:p>
            <a:pPr algn="l"/>
            <a:r>
              <a:rPr lang="en-US" altLang="en-US" sz="135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Transportation Research Board</a:t>
            </a:r>
          </a:p>
          <a:p>
            <a:pPr algn="l"/>
            <a:endParaRPr lang="en-US" altLang="en-US" sz="1350" dirty="0" smtClean="0">
              <a:solidFill>
                <a:schemeClr val="bg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pPr algn="l"/>
            <a:r>
              <a:rPr lang="en-US" altLang="en-US" sz="135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Washington, DC</a:t>
            </a:r>
          </a:p>
          <a:p>
            <a:pPr algn="l"/>
            <a:r>
              <a:rPr lang="en-US" altLang="en-US" sz="135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January </a:t>
            </a:r>
            <a:r>
              <a:rPr lang="en-US" altLang="en-US" sz="135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8, </a:t>
            </a:r>
            <a:r>
              <a:rPr lang="en-US" altLang="en-US" sz="135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2018</a:t>
            </a:r>
            <a:endParaRPr lang="en-US" altLang="en-US" sz="1350" dirty="0">
              <a:solidFill>
                <a:schemeClr val="bg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68185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2"/>
                </a:solidFill>
                <a:effectLst/>
                <a:latin typeface="+mj-lt"/>
                <a:ea typeface="MS PGothic" pitchFamily="34" charset="-128"/>
                <a:cs typeface="MS PGothic"/>
              </a:rPr>
              <a:t>Things to watch out for</a:t>
            </a:r>
            <a:r>
              <a:rPr lang="en-US" dirty="0" smtClean="0"/>
              <a:t> (5 of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98398" lvl="1" indent="-514350">
              <a:buSzPct val="100000"/>
              <a:buFont typeface="+mj-lt"/>
              <a:buAutoNum type="alphaUcPeriod" startAt="13"/>
            </a:pPr>
            <a:r>
              <a:rPr lang="en-US" sz="2800" b="1" dirty="0" smtClean="0">
                <a:solidFill>
                  <a:srgbClr val="00355C"/>
                </a:solidFill>
              </a:rPr>
              <a:t>Procurement </a:t>
            </a:r>
            <a:r>
              <a:rPr lang="en-US" sz="2800" b="1" dirty="0">
                <a:solidFill>
                  <a:srgbClr val="00355C"/>
                </a:solidFill>
              </a:rPr>
              <a:t>expertise only just </a:t>
            </a:r>
            <a:r>
              <a:rPr lang="en-US" sz="2800" b="1" dirty="0" smtClean="0">
                <a:solidFill>
                  <a:srgbClr val="00355C"/>
                </a:solidFill>
              </a:rPr>
              <a:t>developing</a:t>
            </a:r>
          </a:p>
          <a:p>
            <a:pPr marL="898398" lvl="1" indent="-514350">
              <a:buSzPct val="100000"/>
              <a:buFont typeface="+mj-lt"/>
              <a:buAutoNum type="alphaUcPeriod" startAt="13"/>
            </a:pPr>
            <a:r>
              <a:rPr lang="en-US" sz="2800" b="1" dirty="0" smtClean="0">
                <a:solidFill>
                  <a:srgbClr val="00355C"/>
                </a:solidFill>
              </a:rPr>
              <a:t>“Think Big, Do Big, Fail Fast” vs. “Think Big, Start Small, Learn Fast”*</a:t>
            </a:r>
            <a:endParaRPr lang="en-US" sz="2800" b="1" dirty="0">
              <a:solidFill>
                <a:srgbClr val="0035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218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2"/>
                </a:solidFill>
                <a:effectLst/>
                <a:latin typeface="+mj-lt"/>
                <a:ea typeface="MS PGothic" pitchFamily="34" charset="-128"/>
                <a:cs typeface="MS PGothic"/>
              </a:rPr>
              <a:t>Things to watch out for</a:t>
            </a:r>
            <a:r>
              <a:rPr lang="en-US" dirty="0" smtClean="0"/>
              <a:t> (6 of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98398" lvl="1" indent="-514350">
              <a:buSzPct val="100000"/>
              <a:buFont typeface="+mj-lt"/>
              <a:buAutoNum type="alphaUcPeriod" startAt="15"/>
            </a:pPr>
            <a:r>
              <a:rPr lang="en-US" sz="2800" b="1" dirty="0" smtClean="0">
                <a:solidFill>
                  <a:srgbClr val="00355C"/>
                </a:solidFill>
              </a:rPr>
              <a:t>Shifts </a:t>
            </a:r>
            <a:r>
              <a:rPr lang="en-US" sz="2800" b="1" dirty="0">
                <a:solidFill>
                  <a:srgbClr val="00355C"/>
                </a:solidFill>
              </a:rPr>
              <a:t>in labor </a:t>
            </a:r>
            <a:r>
              <a:rPr lang="en-US" sz="2800" b="1" dirty="0" smtClean="0">
                <a:solidFill>
                  <a:srgbClr val="00355C"/>
                </a:solidFill>
              </a:rPr>
              <a:t>requirements</a:t>
            </a:r>
          </a:p>
          <a:p>
            <a:pPr marL="898398" lvl="1" indent="-514350">
              <a:buSzPct val="100000"/>
              <a:buFont typeface="+mj-lt"/>
              <a:buAutoNum type="alphaUcPeriod" startAt="15"/>
            </a:pPr>
            <a:r>
              <a:rPr lang="en-US" sz="2800" b="1" dirty="0" smtClean="0">
                <a:solidFill>
                  <a:srgbClr val="00355C"/>
                </a:solidFill>
              </a:rPr>
              <a:t>Changes in facilities requirements</a:t>
            </a:r>
            <a:endParaRPr lang="en-US" sz="2800" b="1" dirty="0">
              <a:solidFill>
                <a:srgbClr val="0035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693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" name="Rectangle 4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60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0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475" y="204788"/>
            <a:ext cx="8640763" cy="917576"/>
          </a:xfrm>
        </p:spPr>
        <p:txBody>
          <a:bodyPr/>
          <a:lstStyle/>
          <a:p>
            <a:pPr lvl="0" algn="ctr"/>
            <a:r>
              <a:rPr lang="en-US" sz="3200" b="1" dirty="0" smtClean="0">
                <a:solidFill>
                  <a:schemeClr val="tx2"/>
                </a:solidFill>
                <a:effectLst/>
                <a:latin typeface="+mj-lt"/>
                <a:ea typeface="MS PGothic" pitchFamily="34" charset="-128"/>
                <a:cs typeface="MS PGothic"/>
              </a:rPr>
              <a:t>EV Charging Infrastructure Eco-System</a:t>
            </a:r>
            <a:endParaRPr lang="en-US" sz="3200" b="1" dirty="0">
              <a:solidFill>
                <a:schemeClr val="tx2"/>
              </a:solidFill>
              <a:effectLst/>
              <a:latin typeface="+mj-lt"/>
              <a:ea typeface="MS PGothic" pitchFamily="34" charset="-128"/>
              <a:cs typeface="MS PGothic"/>
            </a:endParaRPr>
          </a:p>
        </p:txBody>
      </p:sp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5901744" y="1885950"/>
            <a:ext cx="1728789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3600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9pPr>
          </a:lstStyle>
          <a:p>
            <a:pPr>
              <a:lnSpc>
                <a:spcPct val="90000"/>
              </a:lnSpc>
              <a:spcBef>
                <a:spcPts val="200"/>
              </a:spcBef>
              <a:buClr>
                <a:schemeClr val="bg2"/>
              </a:buClr>
              <a:buSzPct val="100000"/>
            </a:pPr>
            <a:r>
              <a:rPr lang="en-US" alt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</a:rPr>
              <a:t>Shift from gasoline to electricity</a:t>
            </a:r>
          </a:p>
        </p:txBody>
      </p:sp>
      <p:sp>
        <p:nvSpPr>
          <p:cNvPr id="4102" name="TextBox 18"/>
          <p:cNvSpPr txBox="1">
            <a:spLocks noChangeArrowheads="1"/>
          </p:cNvSpPr>
          <p:nvPr/>
        </p:nvSpPr>
        <p:spPr bwMode="auto">
          <a:xfrm>
            <a:off x="7207250" y="3462694"/>
            <a:ext cx="10922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0" rIns="3600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9pPr>
          </a:lstStyle>
          <a:p>
            <a:r>
              <a:rPr lang="en-US" altLang="en-US" sz="1400" b="1" dirty="0" smtClean="0">
                <a:latin typeface="Arial" charset="0"/>
              </a:rPr>
              <a:t>Shift from pipelines and tankers to cables and batteries</a:t>
            </a:r>
            <a:endParaRPr lang="en-US" altLang="en-US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charset="0"/>
            </a:endParaRPr>
          </a:p>
        </p:txBody>
      </p:sp>
      <p:sp>
        <p:nvSpPr>
          <p:cNvPr id="4103" name="TextBox 19"/>
          <p:cNvSpPr txBox="1">
            <a:spLocks noChangeArrowheads="1"/>
          </p:cNvSpPr>
          <p:nvPr/>
        </p:nvSpPr>
        <p:spPr bwMode="auto">
          <a:xfrm>
            <a:off x="6045413" y="5520988"/>
            <a:ext cx="1441450" cy="622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0" rIns="3600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9pPr>
          </a:lstStyle>
          <a:p>
            <a:r>
              <a:rPr lang="en-US" altLang="en-US" sz="1400" b="1" dirty="0" smtClean="0">
                <a:latin typeface="Arial" charset="0"/>
              </a:rPr>
              <a:t>“Someone’s got to do it</a:t>
            </a:r>
            <a:r>
              <a:rPr lang="mr-IN" altLang="en-US" sz="1400" b="1" dirty="0" smtClean="0">
                <a:latin typeface="Arial" charset="0"/>
              </a:rPr>
              <a:t>…</a:t>
            </a:r>
            <a:r>
              <a:rPr lang="en-US" altLang="en-US" sz="1400" b="1" dirty="0" smtClean="0">
                <a:latin typeface="Arial" charset="0"/>
              </a:rPr>
              <a:t>”</a:t>
            </a:r>
            <a:endParaRPr lang="en-US" altLang="en-US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200"/>
              </a:spcBef>
              <a:buClr>
                <a:schemeClr val="bg2"/>
              </a:buClr>
              <a:buSzPct val="100000"/>
            </a:pPr>
            <a:endParaRPr lang="en-US" altLang="en-US" sz="1200" dirty="0">
              <a:latin typeface="Arial" charset="0"/>
            </a:endParaRPr>
          </a:p>
        </p:txBody>
      </p:sp>
      <p:sp>
        <p:nvSpPr>
          <p:cNvPr id="4104" name="TextBox 20"/>
          <p:cNvSpPr txBox="1">
            <a:spLocks noChangeArrowheads="1"/>
          </p:cNvSpPr>
          <p:nvPr/>
        </p:nvSpPr>
        <p:spPr bwMode="auto">
          <a:xfrm>
            <a:off x="1771650" y="1896388"/>
            <a:ext cx="173672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36000" bIns="0">
            <a:spAutoFit/>
          </a:bodyPr>
          <a:lstStyle>
            <a:lvl1pPr marL="382588" indent="-20955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9pPr>
          </a:lstStyle>
          <a:p>
            <a:r>
              <a:rPr lang="en-US" alt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</a:rPr>
              <a:t>“Destination” Owne</a:t>
            </a:r>
            <a:r>
              <a:rPr lang="en-US" altLang="en-US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</a:rPr>
              <a:t>rs</a:t>
            </a:r>
            <a:endParaRPr lang="en-US" altLang="en-US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charset="0"/>
            </a:endParaRPr>
          </a:p>
        </p:txBody>
      </p:sp>
      <p:sp>
        <p:nvSpPr>
          <p:cNvPr id="4105" name="TextBox 21"/>
          <p:cNvSpPr txBox="1">
            <a:spLocks noChangeArrowheads="1"/>
          </p:cNvSpPr>
          <p:nvPr/>
        </p:nvSpPr>
        <p:spPr bwMode="auto">
          <a:xfrm>
            <a:off x="684214" y="3457922"/>
            <a:ext cx="127952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3600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9pPr>
          </a:lstStyle>
          <a:p>
            <a:r>
              <a:rPr lang="en-US" alt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</a:rPr>
              <a:t>Managing </a:t>
            </a:r>
            <a:r>
              <a:rPr lang="en-US" altLang="en-US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</a:rPr>
              <a:t>EV battery </a:t>
            </a:r>
            <a:r>
              <a:rPr lang="en-US" alt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</a:rPr>
              <a:t>capacities and charging infrastructure</a:t>
            </a:r>
          </a:p>
        </p:txBody>
      </p:sp>
      <p:sp>
        <p:nvSpPr>
          <p:cNvPr id="49" name="Isosceles Triangle 48"/>
          <p:cNvSpPr/>
          <p:nvPr/>
        </p:nvSpPr>
        <p:spPr bwMode="gray">
          <a:xfrm rot="5400000">
            <a:off x="4641057" y="3913981"/>
            <a:ext cx="2103438" cy="2257425"/>
          </a:xfrm>
          <a:prstGeom prst="triangle">
            <a:avLst/>
          </a:prstGeom>
          <a:solidFill>
            <a:schemeClr val="accent2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72000" rIns="72000" bIns="72000" anchor="ctr"/>
          <a:lstStyle/>
          <a:p>
            <a:pPr algn="ctr">
              <a:defRPr/>
            </a:pPr>
            <a:endParaRPr lang="en-US" b="1" dirty="0">
              <a:cs typeface="Arial" pitchFamily="34" charset="0"/>
            </a:endParaRPr>
          </a:p>
        </p:txBody>
      </p:sp>
      <p:sp>
        <p:nvSpPr>
          <p:cNvPr id="50" name="Isosceles Triangle 49"/>
          <p:cNvSpPr/>
          <p:nvPr/>
        </p:nvSpPr>
        <p:spPr bwMode="gray">
          <a:xfrm rot="5400000">
            <a:off x="4640263" y="1809750"/>
            <a:ext cx="2105025" cy="2257425"/>
          </a:xfrm>
          <a:prstGeom prst="triangle">
            <a:avLst/>
          </a:prstGeom>
          <a:solidFill>
            <a:schemeClr val="accent2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72000" rIns="72000" bIns="72000" anchor="ctr"/>
          <a:lstStyle/>
          <a:p>
            <a:pPr algn="ctr">
              <a:defRPr/>
            </a:pPr>
            <a:endParaRPr lang="en-US" b="1" dirty="0">
              <a:cs typeface="Arial" pitchFamily="34" charset="0"/>
            </a:endParaRPr>
          </a:p>
        </p:txBody>
      </p:sp>
      <p:sp>
        <p:nvSpPr>
          <p:cNvPr id="51" name="Isosceles Triangle 50"/>
          <p:cNvSpPr/>
          <p:nvPr/>
        </p:nvSpPr>
        <p:spPr bwMode="gray">
          <a:xfrm rot="5400000" flipV="1">
            <a:off x="4641057" y="2861469"/>
            <a:ext cx="2103437" cy="2257425"/>
          </a:xfrm>
          <a:prstGeom prst="triangle">
            <a:avLst/>
          </a:prstGeom>
          <a:solidFill>
            <a:schemeClr val="accent2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72000" rIns="72000" bIns="72000" anchor="ctr"/>
          <a:lstStyle/>
          <a:p>
            <a:pPr algn="ctr">
              <a:defRPr/>
            </a:pPr>
            <a:endParaRPr lang="en-US" b="1" dirty="0">
              <a:cs typeface="Arial" pitchFamily="34" charset="0"/>
            </a:endParaRPr>
          </a:p>
        </p:txBody>
      </p:sp>
      <p:sp>
        <p:nvSpPr>
          <p:cNvPr id="52" name="Isosceles Triangle 51"/>
          <p:cNvSpPr/>
          <p:nvPr/>
        </p:nvSpPr>
        <p:spPr bwMode="gray">
          <a:xfrm rot="5400000" flipV="1">
            <a:off x="2383632" y="3913981"/>
            <a:ext cx="2103438" cy="2257425"/>
          </a:xfrm>
          <a:prstGeom prst="triangle">
            <a:avLst/>
          </a:prstGeom>
          <a:solidFill>
            <a:schemeClr val="accent2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72000" rIns="72000" bIns="72000" anchor="ctr"/>
          <a:lstStyle/>
          <a:p>
            <a:pPr algn="ctr">
              <a:defRPr/>
            </a:pPr>
            <a:endParaRPr lang="en-US" b="1" dirty="0">
              <a:cs typeface="Arial" pitchFamily="34" charset="0"/>
            </a:endParaRPr>
          </a:p>
        </p:txBody>
      </p:sp>
      <p:sp>
        <p:nvSpPr>
          <p:cNvPr id="53" name="Isosceles Triangle 52"/>
          <p:cNvSpPr/>
          <p:nvPr/>
        </p:nvSpPr>
        <p:spPr bwMode="gray">
          <a:xfrm rot="5400000" flipV="1">
            <a:off x="2382838" y="1809750"/>
            <a:ext cx="2105025" cy="2257425"/>
          </a:xfrm>
          <a:prstGeom prst="triangle">
            <a:avLst/>
          </a:prstGeom>
          <a:solidFill>
            <a:schemeClr val="accent2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72000" rIns="72000" bIns="72000" anchor="ctr"/>
          <a:lstStyle/>
          <a:p>
            <a:pPr algn="ctr">
              <a:defRPr/>
            </a:pPr>
            <a:endParaRPr lang="en-US" b="1" dirty="0">
              <a:cs typeface="Arial" pitchFamily="34" charset="0"/>
            </a:endParaRPr>
          </a:p>
        </p:txBody>
      </p:sp>
      <p:sp>
        <p:nvSpPr>
          <p:cNvPr id="54" name="Isosceles Triangle 53"/>
          <p:cNvSpPr/>
          <p:nvPr/>
        </p:nvSpPr>
        <p:spPr bwMode="gray">
          <a:xfrm rot="5400000">
            <a:off x="2383632" y="2861469"/>
            <a:ext cx="2103437" cy="2257425"/>
          </a:xfrm>
          <a:prstGeom prst="triangle">
            <a:avLst/>
          </a:prstGeom>
          <a:solidFill>
            <a:schemeClr val="accent2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72000" rIns="72000" bIns="72000" anchor="ctr"/>
          <a:lstStyle/>
          <a:p>
            <a:pPr algn="ctr">
              <a:defRPr/>
            </a:pPr>
            <a:endParaRPr lang="en-US" b="1" dirty="0">
              <a:cs typeface="Arial" pitchFamily="34" charset="0"/>
            </a:endParaRPr>
          </a:p>
        </p:txBody>
      </p:sp>
      <p:sp>
        <p:nvSpPr>
          <p:cNvPr id="4112" name="Hexagon 54"/>
          <p:cNvSpPr>
            <a:spLocks noChangeArrowheads="1"/>
          </p:cNvSpPr>
          <p:nvPr/>
        </p:nvSpPr>
        <p:spPr bwMode="gray">
          <a:xfrm rot="5400000">
            <a:off x="3656013" y="3006725"/>
            <a:ext cx="1817687" cy="1966913"/>
          </a:xfrm>
          <a:prstGeom prst="hexagon">
            <a:avLst>
              <a:gd name="adj" fmla="val 24694"/>
              <a:gd name="vf" fmla="val 115470"/>
            </a:avLst>
          </a:prstGeom>
          <a:solidFill>
            <a:srgbClr val="333399"/>
          </a:solidFill>
          <a:ln w="6350">
            <a:solidFill>
              <a:schemeClr val="bg1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>
            <a:lvl1pPr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9pPr>
          </a:lstStyle>
          <a:p>
            <a:pPr algn="ctr"/>
            <a:endParaRPr lang="en-US" altLang="en-US" b="1">
              <a:latin typeface="Arial" charset="0"/>
            </a:endParaRPr>
          </a:p>
        </p:txBody>
      </p:sp>
      <p:sp>
        <p:nvSpPr>
          <p:cNvPr id="4113" name="Text Box 8"/>
          <p:cNvSpPr txBox="1">
            <a:spLocks noChangeArrowheads="1"/>
          </p:cNvSpPr>
          <p:nvPr/>
        </p:nvSpPr>
        <p:spPr bwMode="gray">
          <a:xfrm>
            <a:off x="2308225" y="3899582"/>
            <a:ext cx="1271588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400" b="1" dirty="0" smtClean="0">
                <a:solidFill>
                  <a:schemeClr val="bg1"/>
                </a:solidFill>
                <a:latin typeface="Arial" charset="0"/>
              </a:rPr>
              <a:t>Fleet Owners</a:t>
            </a:r>
            <a:endParaRPr lang="en-US" alt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14" name="Text Box 9"/>
          <p:cNvSpPr txBox="1">
            <a:spLocks noChangeArrowheads="1"/>
          </p:cNvSpPr>
          <p:nvPr/>
        </p:nvSpPr>
        <p:spPr bwMode="gray">
          <a:xfrm>
            <a:off x="5621338" y="3704095"/>
            <a:ext cx="1203325" cy="581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400" b="1" dirty="0" smtClean="0">
                <a:solidFill>
                  <a:schemeClr val="bg1"/>
                </a:solidFill>
                <a:latin typeface="Arial" charset="0"/>
              </a:rPr>
              <a:t>Energy Distribution Companies</a:t>
            </a:r>
          </a:p>
        </p:txBody>
      </p:sp>
      <p:sp>
        <p:nvSpPr>
          <p:cNvPr id="4115" name="Text Box 10"/>
          <p:cNvSpPr txBox="1">
            <a:spLocks noChangeArrowheads="1"/>
          </p:cNvSpPr>
          <p:nvPr/>
        </p:nvSpPr>
        <p:spPr bwMode="gray">
          <a:xfrm>
            <a:off x="2767013" y="2723244"/>
            <a:ext cx="1800225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400" b="1" dirty="0" smtClean="0">
                <a:solidFill>
                  <a:schemeClr val="bg1"/>
                </a:solidFill>
                <a:latin typeface="Arial" charset="0"/>
              </a:rPr>
              <a:t>Property Owners</a:t>
            </a:r>
            <a:endParaRPr lang="en-US" alt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16" name="Text Box 11"/>
          <p:cNvSpPr txBox="1">
            <a:spLocks noChangeArrowheads="1"/>
          </p:cNvSpPr>
          <p:nvPr/>
        </p:nvSpPr>
        <p:spPr bwMode="gray">
          <a:xfrm>
            <a:off x="4579938" y="2642170"/>
            <a:ext cx="180022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400" b="1" dirty="0" smtClean="0">
                <a:solidFill>
                  <a:schemeClr val="bg1"/>
                </a:solidFill>
                <a:latin typeface="Arial" charset="0"/>
              </a:rPr>
              <a:t>Energy Generation Companies</a:t>
            </a:r>
            <a:endParaRPr lang="en-US" alt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17" name="Text Box 12"/>
          <p:cNvSpPr txBox="1">
            <a:spLocks noChangeArrowheads="1"/>
          </p:cNvSpPr>
          <p:nvPr/>
        </p:nvSpPr>
        <p:spPr bwMode="gray">
          <a:xfrm>
            <a:off x="4579938" y="5064807"/>
            <a:ext cx="1800225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400" b="1" dirty="0" smtClean="0">
                <a:solidFill>
                  <a:schemeClr val="bg1"/>
                </a:solidFill>
                <a:latin typeface="Arial" charset="0"/>
              </a:rPr>
              <a:t>EV Manufacturers</a:t>
            </a:r>
            <a:endParaRPr lang="en-US" alt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18" name="Text Box 13"/>
          <p:cNvSpPr txBox="1">
            <a:spLocks noChangeArrowheads="1"/>
          </p:cNvSpPr>
          <p:nvPr/>
        </p:nvSpPr>
        <p:spPr bwMode="gray">
          <a:xfrm>
            <a:off x="2767013" y="4967858"/>
            <a:ext cx="180022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400" b="1" dirty="0" smtClean="0">
                <a:solidFill>
                  <a:schemeClr val="bg1"/>
                </a:solidFill>
                <a:latin typeface="Arial" charset="0"/>
              </a:rPr>
              <a:t>Technology Integrators</a:t>
            </a:r>
            <a:endParaRPr lang="en-US" alt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19" name="Text Box 9"/>
          <p:cNvSpPr txBox="1">
            <a:spLocks noChangeArrowheads="1"/>
          </p:cNvSpPr>
          <p:nvPr/>
        </p:nvSpPr>
        <p:spPr bwMode="gray">
          <a:xfrm>
            <a:off x="3789362" y="3769377"/>
            <a:ext cx="1620838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9pPr>
          </a:lstStyle>
          <a:p>
            <a:pPr algn="ctr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SzPct val="100000"/>
            </a:pPr>
            <a:r>
              <a:rPr lang="en-US" altLang="en-US" sz="1600" b="1" dirty="0" smtClean="0">
                <a:solidFill>
                  <a:schemeClr val="bg1"/>
                </a:solidFill>
                <a:latin typeface="Arial" charset="0"/>
              </a:rPr>
              <a:t>EV Charging Infrastructure</a:t>
            </a:r>
            <a:endParaRPr lang="en-US" altLang="en-US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20" name="TextBox 22"/>
          <p:cNvSpPr txBox="1">
            <a:spLocks noChangeArrowheads="1"/>
          </p:cNvSpPr>
          <p:nvPr/>
        </p:nvSpPr>
        <p:spPr bwMode="auto">
          <a:xfrm>
            <a:off x="1963738" y="5574697"/>
            <a:ext cx="1352550" cy="1161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0" rIns="3600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-128"/>
              </a:defRPr>
            </a:lvl9pPr>
          </a:lstStyle>
          <a:p>
            <a:pPr>
              <a:lnSpc>
                <a:spcPct val="90000"/>
              </a:lnSpc>
              <a:spcBef>
                <a:spcPts val="200"/>
              </a:spcBef>
              <a:buClr>
                <a:schemeClr val="bg2"/>
              </a:buClr>
              <a:buSzPct val="100000"/>
            </a:pPr>
            <a:r>
              <a:rPr lang="en-US" altLang="en-US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</a:rPr>
              <a:t>Providing the data and devices for managing the electrons</a:t>
            </a:r>
            <a:endParaRPr lang="en-US" altLang="en-US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200"/>
              </a:spcBef>
              <a:buClr>
                <a:schemeClr val="bg2"/>
              </a:buClr>
              <a:buSzPct val="100000"/>
            </a:pPr>
            <a:r>
              <a:rPr lang="en-US" altLang="en-US" sz="1200" b="1" dirty="0" smtClean="0">
                <a:latin typeface="Arial" charset="0"/>
              </a:rPr>
              <a:t>.</a:t>
            </a:r>
            <a:endParaRPr lang="en-US" altLang="en-US" sz="1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1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	Speed of technology evolution makes things even more </a:t>
            </a:r>
            <a:r>
              <a:rPr lang="en-US" dirty="0" smtClean="0"/>
              <a:t>challenging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8086" indent="-514350">
              <a:buFont typeface="+mj-lt"/>
              <a:buAutoNum type="alphaUcPeriod"/>
            </a:pPr>
            <a:r>
              <a:rPr lang="en-US" sz="2800" b="1" dirty="0" smtClean="0">
                <a:solidFill>
                  <a:srgbClr val="00355C"/>
                </a:solidFill>
              </a:rPr>
              <a:t>Fleet </a:t>
            </a:r>
            <a:r>
              <a:rPr lang="en-US" sz="2800" b="1" dirty="0">
                <a:solidFill>
                  <a:srgbClr val="00355C"/>
                </a:solidFill>
              </a:rPr>
              <a:t>purchases are supposed to last 12 or more years</a:t>
            </a:r>
          </a:p>
          <a:p>
            <a:pPr marL="688086" indent="-514350">
              <a:buFont typeface="+mj-lt"/>
              <a:buAutoNum type="alphaUcPeriod"/>
            </a:pPr>
            <a:r>
              <a:rPr lang="en-US" sz="2800" b="1" dirty="0" smtClean="0">
                <a:solidFill>
                  <a:srgbClr val="00355C"/>
                </a:solidFill>
              </a:rPr>
              <a:t>Diesel </a:t>
            </a:r>
            <a:r>
              <a:rPr lang="en-US" sz="2800" b="1" dirty="0">
                <a:solidFill>
                  <a:srgbClr val="00355C"/>
                </a:solidFill>
              </a:rPr>
              <a:t>engine technology already quite advanced</a:t>
            </a:r>
          </a:p>
          <a:p>
            <a:pPr marL="688086" indent="-514350">
              <a:buFont typeface="+mj-lt"/>
              <a:buAutoNum type="alphaUcPeriod"/>
            </a:pPr>
            <a:r>
              <a:rPr lang="en-US" sz="2800" b="1" dirty="0" smtClean="0">
                <a:solidFill>
                  <a:srgbClr val="00355C"/>
                </a:solidFill>
              </a:rPr>
              <a:t>EV </a:t>
            </a:r>
            <a:r>
              <a:rPr lang="en-US" sz="2800" b="1" dirty="0">
                <a:solidFill>
                  <a:srgbClr val="00355C"/>
                </a:solidFill>
              </a:rPr>
              <a:t>technology—especially batteries—advancing </a:t>
            </a:r>
            <a:r>
              <a:rPr lang="en-US" sz="2800" b="1" dirty="0" smtClean="0">
                <a:solidFill>
                  <a:srgbClr val="00355C"/>
                </a:solidFill>
              </a:rPr>
              <a:t>rapidly</a:t>
            </a:r>
            <a:endParaRPr lang="en-US" sz="2800" b="1" dirty="0" smtClean="0">
              <a:solidFill>
                <a:srgbClr val="00355C"/>
              </a:solidFill>
            </a:endParaRPr>
          </a:p>
          <a:p>
            <a:endParaRPr lang="en-US" sz="2800" b="1" dirty="0" smtClean="0">
              <a:solidFill>
                <a:srgbClr val="00355C"/>
              </a:solidFill>
            </a:endParaRPr>
          </a:p>
          <a:p>
            <a:endParaRPr lang="en-US" sz="2800" b="1" dirty="0">
              <a:solidFill>
                <a:srgbClr val="0035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38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	Speed of technology evolution makes things even more challenging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8086" indent="-514350">
              <a:buFont typeface="+mj-lt"/>
              <a:buAutoNum type="alphaUcPeriod" startAt="3"/>
            </a:pPr>
            <a:r>
              <a:rPr lang="en-US" sz="2800" b="1" dirty="0">
                <a:solidFill>
                  <a:srgbClr val="00355C"/>
                </a:solidFill>
              </a:rPr>
              <a:t>Energy industry is undergoing rapid changes</a:t>
            </a:r>
          </a:p>
          <a:p>
            <a:pPr marL="688086" indent="-514350">
              <a:buFont typeface="+mj-lt"/>
              <a:buAutoNum type="alphaUcPeriod" startAt="3"/>
            </a:pPr>
            <a:r>
              <a:rPr lang="en-US" sz="2800" b="1" dirty="0">
                <a:solidFill>
                  <a:srgbClr val="00355C"/>
                </a:solidFill>
              </a:rPr>
              <a:t>Customers are demanding more eco-friendly transportation </a:t>
            </a:r>
            <a:r>
              <a:rPr lang="en-US" sz="2800" b="1" dirty="0" smtClean="0">
                <a:solidFill>
                  <a:srgbClr val="00355C"/>
                </a:solidFill>
              </a:rPr>
              <a:t>systems</a:t>
            </a:r>
            <a:endParaRPr lang="en-US" sz="2800" b="1" dirty="0" smtClean="0">
              <a:solidFill>
                <a:srgbClr val="00355C"/>
              </a:solidFill>
            </a:endParaRPr>
          </a:p>
          <a:p>
            <a:endParaRPr lang="en-US" sz="2800" b="1" dirty="0">
              <a:solidFill>
                <a:srgbClr val="0035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849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355C"/>
                </a:solidFill>
              </a:rPr>
              <a:t>In 2018: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8086" indent="-514350">
              <a:buFont typeface="+mj-lt"/>
              <a:buAutoNum type="alphaUcPeriod"/>
            </a:pPr>
            <a:r>
              <a:rPr lang="en-US" sz="2800" b="1" dirty="0" smtClean="0">
                <a:solidFill>
                  <a:srgbClr val="00355C"/>
                </a:solidFill>
              </a:rPr>
              <a:t>Rapidly increasing public demand for EVs</a:t>
            </a:r>
          </a:p>
          <a:p>
            <a:pPr marL="688086" indent="-514350">
              <a:buFont typeface="+mj-lt"/>
              <a:buAutoNum type="alphaUcPeriod"/>
            </a:pPr>
            <a:r>
              <a:rPr lang="en-US" sz="2800" b="1" dirty="0" smtClean="0">
                <a:solidFill>
                  <a:srgbClr val="00355C"/>
                </a:solidFill>
              </a:rPr>
              <a:t>Significant charging infrastructure advances resulting from VW Settlement in some states</a:t>
            </a:r>
          </a:p>
          <a:p>
            <a:endParaRPr lang="en-US" sz="2800" b="1" dirty="0" smtClean="0">
              <a:solidFill>
                <a:srgbClr val="00355C"/>
              </a:solidFill>
            </a:endParaRPr>
          </a:p>
          <a:p>
            <a:endParaRPr lang="en-US" sz="2800" b="1" dirty="0" smtClean="0">
              <a:solidFill>
                <a:srgbClr val="00355C"/>
              </a:solidFill>
            </a:endParaRPr>
          </a:p>
          <a:p>
            <a:endParaRPr lang="en-US" sz="2800" b="1" dirty="0" smtClean="0">
              <a:solidFill>
                <a:srgbClr val="00355C"/>
              </a:solidFill>
            </a:endParaRPr>
          </a:p>
          <a:p>
            <a:endParaRPr lang="en-US" sz="2800" b="1" dirty="0" smtClean="0">
              <a:solidFill>
                <a:srgbClr val="00355C"/>
              </a:solidFill>
            </a:endParaRPr>
          </a:p>
          <a:p>
            <a:endParaRPr lang="en-US" sz="2800" b="1" dirty="0">
              <a:solidFill>
                <a:srgbClr val="0035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501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355C"/>
                </a:solidFill>
              </a:rPr>
              <a:t>In 2018: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8086" indent="-514350">
              <a:buFont typeface="+mj-lt"/>
              <a:buAutoNum type="alphaUcPeriod" startAt="3"/>
            </a:pPr>
            <a:r>
              <a:rPr lang="en-US" sz="2800" b="1" dirty="0" smtClean="0">
                <a:solidFill>
                  <a:srgbClr val="00355C"/>
                </a:solidFill>
              </a:rPr>
              <a:t>Resistance </a:t>
            </a:r>
            <a:r>
              <a:rPr lang="en-US" sz="2800" b="1" dirty="0">
                <a:solidFill>
                  <a:srgbClr val="00355C"/>
                </a:solidFill>
              </a:rPr>
              <a:t>from labor unions, despite improvements in garage safety and work environmental conditions</a:t>
            </a:r>
          </a:p>
          <a:p>
            <a:pPr marL="688086" indent="-514350">
              <a:buFont typeface="+mj-lt"/>
              <a:buAutoNum type="alphaUcPeriod" startAt="3"/>
            </a:pPr>
            <a:r>
              <a:rPr lang="en-US" sz="2800" b="1" dirty="0" smtClean="0">
                <a:solidFill>
                  <a:srgbClr val="00355C"/>
                </a:solidFill>
              </a:rPr>
              <a:t>New </a:t>
            </a:r>
            <a:r>
              <a:rPr lang="en-US" sz="2800" b="1" dirty="0">
                <a:solidFill>
                  <a:srgbClr val="00355C"/>
                </a:solidFill>
              </a:rPr>
              <a:t>entrepreneurial startups with fresh ideas and expertise for integrating transportation and energy planning, design, engineering and operations</a:t>
            </a:r>
          </a:p>
          <a:p>
            <a:endParaRPr lang="en-US" sz="2800" b="1" dirty="0" smtClean="0">
              <a:solidFill>
                <a:srgbClr val="00355C"/>
              </a:solidFill>
            </a:endParaRPr>
          </a:p>
          <a:p>
            <a:endParaRPr lang="en-US" sz="2800" b="1" dirty="0" smtClean="0">
              <a:solidFill>
                <a:srgbClr val="00355C"/>
              </a:solidFill>
            </a:endParaRPr>
          </a:p>
          <a:p>
            <a:endParaRPr lang="en-US" sz="2800" b="1" dirty="0" smtClean="0">
              <a:solidFill>
                <a:srgbClr val="00355C"/>
              </a:solidFill>
            </a:endParaRPr>
          </a:p>
          <a:p>
            <a:endParaRPr lang="en-US" sz="2800" b="1" dirty="0" smtClean="0">
              <a:solidFill>
                <a:srgbClr val="00355C"/>
              </a:solidFill>
            </a:endParaRPr>
          </a:p>
          <a:p>
            <a:endParaRPr lang="en-US" sz="2800" b="1" dirty="0">
              <a:solidFill>
                <a:srgbClr val="0035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439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355C"/>
                </a:solidFill>
              </a:rPr>
              <a:t>* Extra Credit 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3736" indent="0">
              <a:buNone/>
            </a:pPr>
            <a:endParaRPr lang="en-US" sz="2800" b="1" dirty="0" smtClean="0">
              <a:solidFill>
                <a:srgbClr val="00355C"/>
              </a:solidFill>
            </a:endParaRPr>
          </a:p>
          <a:p>
            <a:pPr marL="173736" indent="0">
              <a:buNone/>
            </a:pPr>
            <a:endParaRPr lang="en-US" sz="2800" b="1" dirty="0">
              <a:solidFill>
                <a:srgbClr val="00355C"/>
              </a:solidFill>
            </a:endParaRPr>
          </a:p>
          <a:p>
            <a:pPr marL="173736" indent="0" algn="ctr">
              <a:buNone/>
            </a:pPr>
            <a:r>
              <a:rPr lang="en-US" sz="2800" b="1" u="sng" dirty="0" smtClean="0">
                <a:solidFill>
                  <a:srgbClr val="00355C"/>
                </a:solidFill>
              </a:rPr>
              <a:t>Declining f</a:t>
            </a:r>
            <a:r>
              <a:rPr lang="en-US" sz="2800" b="1" u="sng" dirty="0" smtClean="0">
                <a:solidFill>
                  <a:srgbClr val="00355C"/>
                </a:solidFill>
              </a:rPr>
              <a:t>uel </a:t>
            </a:r>
            <a:r>
              <a:rPr lang="en-US" sz="2800" b="1" u="sng" dirty="0" smtClean="0">
                <a:solidFill>
                  <a:srgbClr val="00355C"/>
                </a:solidFill>
              </a:rPr>
              <a:t>tax </a:t>
            </a:r>
            <a:r>
              <a:rPr lang="en-US" sz="2800" b="1" u="sng" dirty="0" smtClean="0">
                <a:solidFill>
                  <a:srgbClr val="00355C"/>
                </a:solidFill>
              </a:rPr>
              <a:t>revenues </a:t>
            </a:r>
          </a:p>
          <a:p>
            <a:pPr marL="173736" indent="0" algn="ctr">
              <a:buNone/>
            </a:pPr>
            <a:r>
              <a:rPr lang="en-US" sz="2800" b="1" u="sng" dirty="0" smtClean="0">
                <a:solidFill>
                  <a:srgbClr val="00355C"/>
                </a:solidFill>
              </a:rPr>
              <a:t>giving </a:t>
            </a:r>
            <a:r>
              <a:rPr lang="en-US" sz="2800" b="1" u="sng" dirty="0" smtClean="0">
                <a:solidFill>
                  <a:srgbClr val="00355C"/>
                </a:solidFill>
              </a:rPr>
              <a:t>you the blues?  </a:t>
            </a:r>
            <a:endParaRPr lang="en-US" sz="2800" b="1" u="sng" dirty="0" smtClean="0">
              <a:solidFill>
                <a:srgbClr val="00355C"/>
              </a:solidFill>
            </a:endParaRPr>
          </a:p>
          <a:p>
            <a:pPr marL="173736" indent="0" algn="ctr">
              <a:buNone/>
            </a:pPr>
            <a:endParaRPr lang="en-US" sz="2800" b="1" dirty="0" smtClean="0">
              <a:solidFill>
                <a:srgbClr val="00355C"/>
              </a:solidFill>
            </a:endParaRPr>
          </a:p>
          <a:p>
            <a:pPr marL="173736" indent="0" algn="ctr">
              <a:buNone/>
            </a:pPr>
            <a:r>
              <a:rPr lang="en-US" sz="2800" b="1" dirty="0" smtClean="0">
                <a:solidFill>
                  <a:srgbClr val="00355C"/>
                </a:solidFill>
              </a:rPr>
              <a:t>How </a:t>
            </a:r>
            <a:r>
              <a:rPr lang="en-US" sz="2800" b="1" dirty="0" smtClean="0">
                <a:solidFill>
                  <a:srgbClr val="00355C"/>
                </a:solidFill>
              </a:rPr>
              <a:t>about infrastructure fees on EV </a:t>
            </a:r>
            <a:r>
              <a:rPr lang="en-US" sz="2800" b="1" dirty="0" smtClean="0">
                <a:solidFill>
                  <a:srgbClr val="00355C"/>
                </a:solidFill>
              </a:rPr>
              <a:t>charging</a:t>
            </a:r>
            <a:r>
              <a:rPr lang="mr-IN" sz="2800" b="1" dirty="0" smtClean="0">
                <a:solidFill>
                  <a:srgbClr val="00355C"/>
                </a:solidFill>
              </a:rPr>
              <a:t>…</a:t>
            </a:r>
            <a:r>
              <a:rPr lang="en-US" sz="2800" b="1" dirty="0" smtClean="0">
                <a:solidFill>
                  <a:srgbClr val="00355C"/>
                </a:solidFill>
              </a:rPr>
              <a:t>?</a:t>
            </a:r>
            <a:endParaRPr lang="en-US" sz="2800" b="1" dirty="0" smtClean="0">
              <a:solidFill>
                <a:srgbClr val="00355C"/>
              </a:solidFill>
            </a:endParaRPr>
          </a:p>
          <a:p>
            <a:endParaRPr lang="en-US" sz="2800" b="1" dirty="0">
              <a:solidFill>
                <a:srgbClr val="00355C"/>
              </a:solidFill>
            </a:endParaRPr>
          </a:p>
          <a:p>
            <a:endParaRPr lang="en-US" sz="2800" b="1" dirty="0" smtClean="0">
              <a:solidFill>
                <a:srgbClr val="00355C"/>
              </a:solidFill>
            </a:endParaRPr>
          </a:p>
          <a:p>
            <a:endParaRPr lang="en-US" sz="2800" b="1" dirty="0" smtClean="0">
              <a:solidFill>
                <a:srgbClr val="00355C"/>
              </a:solidFill>
            </a:endParaRPr>
          </a:p>
          <a:p>
            <a:endParaRPr lang="en-US" sz="2800" b="1" dirty="0" smtClean="0">
              <a:solidFill>
                <a:srgbClr val="00355C"/>
              </a:solidFill>
            </a:endParaRPr>
          </a:p>
          <a:p>
            <a:endParaRPr lang="en-US" sz="2800" b="1" dirty="0">
              <a:solidFill>
                <a:srgbClr val="0035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793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3048000"/>
            <a:ext cx="594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355C"/>
                </a:solidFill>
                <a:latin typeface="+mn-lt"/>
                <a:ea typeface="+mn-ea"/>
              </a:rPr>
              <a:t>Thank you.</a:t>
            </a:r>
          </a:p>
          <a:p>
            <a:pPr algn="ctr"/>
            <a:r>
              <a:rPr lang="en-US" sz="2800" b="1" dirty="0" err="1">
                <a:solidFill>
                  <a:srgbClr val="00355C"/>
                </a:solidFill>
                <a:latin typeface="+mn-lt"/>
                <a:ea typeface="+mn-ea"/>
              </a:rPr>
              <a:t>elernerlam@palisadesgroup.com</a:t>
            </a:r>
            <a:endParaRPr lang="en-US" sz="2800" b="1" dirty="0">
              <a:solidFill>
                <a:srgbClr val="00355C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4352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>
                <a:ea typeface="MS PGothic" charset="-128"/>
              </a:rPr>
              <a:t>What We Need to </a:t>
            </a:r>
            <a:r>
              <a:rPr lang="en-US" altLang="x-none" dirty="0" smtClean="0">
                <a:ea typeface="MS PGothic" charset="-128"/>
              </a:rPr>
              <a:t>Know in 2018</a:t>
            </a:r>
            <a:endParaRPr lang="en-US" altLang="x-none" dirty="0">
              <a:ea typeface="MS PGothic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9600"/>
          </a:xfrm>
        </p:spPr>
        <p:txBody>
          <a:bodyPr/>
          <a:lstStyle/>
          <a:p>
            <a:pPr marL="688086" lvl="0" indent="-514350">
              <a:buFont typeface="+mj-lt"/>
              <a:buAutoNum type="arabicPeriod"/>
            </a:pPr>
            <a:r>
              <a:rPr lang="en-US" sz="2800" b="1" dirty="0">
                <a:solidFill>
                  <a:srgbClr val="00355C"/>
                </a:solidFill>
              </a:rPr>
              <a:t>Electric Vehicles are changing our profession</a:t>
            </a:r>
          </a:p>
          <a:p>
            <a:pPr marL="688086" marR="0" lvl="0" indent="-514350" defTabSz="914400" latinLnBrk="0">
              <a:lnSpc>
                <a:spcPct val="100000"/>
              </a:lnSpc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b="1" dirty="0">
                <a:solidFill>
                  <a:srgbClr val="00355C"/>
                </a:solidFill>
              </a:rPr>
              <a:t>Things to watch out for in 2018</a:t>
            </a:r>
          </a:p>
          <a:p>
            <a:pPr marL="688086" marR="0" lvl="0" indent="-514350" defTabSz="914400" latinLnBrk="0">
              <a:lnSpc>
                <a:spcPct val="100000"/>
              </a:lnSpc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b="1" dirty="0">
                <a:solidFill>
                  <a:srgbClr val="00355C"/>
                </a:solidFill>
              </a:rPr>
              <a:t>Speed of technology evolution makes things even more challenging</a:t>
            </a:r>
          </a:p>
          <a:p>
            <a:pPr>
              <a:defRPr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2"/>
                </a:solidFill>
                <a:effectLst/>
                <a:latin typeface="+mj-lt"/>
                <a:ea typeface="MS PGothic" pitchFamily="34" charset="-128"/>
                <a:cs typeface="MS PGothic"/>
              </a:rPr>
              <a:t>1.  Electric Vehicles are changing our profession</a:t>
            </a:r>
            <a:r>
              <a:rPr lang="en-US" dirty="0" smtClean="0"/>
              <a:t> 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8086" indent="-514350">
              <a:buFont typeface="+mj-lt"/>
              <a:buAutoNum type="alphaUcPeriod"/>
            </a:pPr>
            <a:r>
              <a:rPr lang="en-US" sz="2800" b="1" dirty="0" smtClean="0">
                <a:solidFill>
                  <a:srgbClr val="00355C"/>
                </a:solidFill>
              </a:rPr>
              <a:t>Many of our planning, engineering and operations models, policies and procedures will need to be substantially updated</a:t>
            </a:r>
          </a:p>
          <a:p>
            <a:pPr marL="688086" indent="-514350">
              <a:buFont typeface="+mj-lt"/>
              <a:buAutoNum type="alphaUcPeriod"/>
            </a:pPr>
            <a:r>
              <a:rPr lang="en-US" sz="2800" b="1" dirty="0" smtClean="0">
                <a:solidFill>
                  <a:srgbClr val="00355C"/>
                </a:solidFill>
              </a:rPr>
              <a:t>Employee job requirements are already changing</a:t>
            </a:r>
            <a:endParaRPr lang="en-US" sz="2800" b="1" dirty="0" smtClean="0">
              <a:solidFill>
                <a:srgbClr val="00355C"/>
              </a:solidFill>
            </a:endParaRPr>
          </a:p>
          <a:p>
            <a:endParaRPr lang="en-US" sz="2800" b="1" dirty="0" smtClean="0">
              <a:solidFill>
                <a:srgbClr val="00355C"/>
              </a:solidFill>
            </a:endParaRPr>
          </a:p>
          <a:p>
            <a:endParaRPr lang="en-US" sz="2800" b="1" dirty="0" smtClean="0">
              <a:solidFill>
                <a:srgbClr val="00355C"/>
              </a:solidFill>
            </a:endParaRPr>
          </a:p>
          <a:p>
            <a:endParaRPr lang="en-US" sz="2800" b="1" dirty="0">
              <a:solidFill>
                <a:srgbClr val="0035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20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2"/>
                </a:solidFill>
                <a:effectLst/>
                <a:latin typeface="+mj-lt"/>
                <a:ea typeface="MS PGothic" pitchFamily="34" charset="-128"/>
                <a:cs typeface="MS PGothic"/>
              </a:rPr>
              <a:t>Electric Vehicles are changing our profession,</a:t>
            </a:r>
            <a:r>
              <a:rPr lang="en-US" sz="3200" b="1" baseline="0" dirty="0" smtClean="0">
                <a:solidFill>
                  <a:schemeClr val="tx2"/>
                </a:solidFill>
                <a:effectLst/>
                <a:latin typeface="+mj-lt"/>
                <a:ea typeface="MS PGothic" pitchFamily="34" charset="-128"/>
                <a:cs typeface="MS PGothic"/>
              </a:rPr>
              <a:t> 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8086" indent="-514350" rtl="0" eaLnBrk="0" fontAlgn="base" hangingPunct="0">
              <a:buFont typeface="+mj-lt"/>
              <a:buAutoNum type="alphaUcPeriod" startAt="3"/>
            </a:pPr>
            <a:r>
              <a:rPr lang="en-US" sz="2800" b="1" dirty="0" smtClean="0">
                <a:solidFill>
                  <a:srgbClr val="00355C"/>
                </a:solidFill>
              </a:rPr>
              <a:t>“New </a:t>
            </a:r>
            <a:r>
              <a:rPr lang="en-US" sz="2800" b="1" dirty="0">
                <a:solidFill>
                  <a:srgbClr val="00355C"/>
                </a:solidFill>
              </a:rPr>
              <a:t>energy” expertise—a completely new field--will be increasingly in demand</a:t>
            </a:r>
          </a:p>
          <a:p>
            <a:pPr marL="688086" indent="-514350" rtl="0" eaLnBrk="0" fontAlgn="base" hangingPunct="0">
              <a:buFont typeface="+mj-lt"/>
              <a:buAutoNum type="alphaUcPeriod" startAt="3"/>
            </a:pPr>
            <a:r>
              <a:rPr lang="en-US" sz="2800" b="1" dirty="0" smtClean="0">
                <a:solidFill>
                  <a:srgbClr val="00355C"/>
                </a:solidFill>
              </a:rPr>
              <a:t>Now </a:t>
            </a:r>
            <a:r>
              <a:rPr lang="en-US" sz="2800" b="1" dirty="0">
                <a:solidFill>
                  <a:srgbClr val="00355C"/>
                </a:solidFill>
              </a:rPr>
              <a:t>need to be fluent in “kilowatt-hours”, “120, 240 and 480 volt charging” and battery “knee curves” </a:t>
            </a:r>
            <a:endParaRPr lang="en-US" sz="2800" b="1" dirty="0" smtClean="0">
              <a:solidFill>
                <a:srgbClr val="00355C"/>
              </a:solidFill>
            </a:endParaRPr>
          </a:p>
          <a:p>
            <a:endParaRPr lang="en-US" sz="2800" b="1" dirty="0" smtClean="0">
              <a:solidFill>
                <a:srgbClr val="0035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08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2"/>
                </a:solidFill>
                <a:effectLst/>
                <a:latin typeface="+mj-lt"/>
                <a:ea typeface="MS PGothic" pitchFamily="34" charset="-128"/>
                <a:cs typeface="MS PGothic"/>
              </a:rPr>
              <a:t>Electric Vehicles are changing our profession,</a:t>
            </a:r>
            <a:r>
              <a:rPr lang="en-US" sz="3200" b="1" baseline="0" dirty="0" smtClean="0">
                <a:solidFill>
                  <a:schemeClr val="tx2"/>
                </a:solidFill>
                <a:effectLst/>
                <a:latin typeface="+mj-lt"/>
                <a:ea typeface="MS PGothic" pitchFamily="34" charset="-128"/>
                <a:cs typeface="MS PGothic"/>
              </a:rPr>
              <a:t> 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8086" indent="-514350">
              <a:buFont typeface="+mj-lt"/>
              <a:buAutoNum type="alphaUcPeriod" startAt="5"/>
            </a:pPr>
            <a:r>
              <a:rPr lang="en-US" sz="2800" b="1" dirty="0">
                <a:solidFill>
                  <a:srgbClr val="00355C"/>
                </a:solidFill>
              </a:rPr>
              <a:t>System-wide energy management for fleet operations, including solar and wind energy capture, storage, management and distribution among vehicles and structures</a:t>
            </a:r>
          </a:p>
          <a:p>
            <a:pPr marL="688086" indent="-514350">
              <a:buFont typeface="+mj-lt"/>
              <a:buAutoNum type="alphaUcPeriod" startAt="5"/>
            </a:pPr>
            <a:r>
              <a:rPr lang="en-US" sz="2800" b="1" dirty="0">
                <a:solidFill>
                  <a:srgbClr val="00355C"/>
                </a:solidFill>
              </a:rPr>
              <a:t>Diesel engine mechanics will be replaced by electrical and software engineers</a:t>
            </a:r>
          </a:p>
          <a:p>
            <a:endParaRPr lang="en-US" sz="2800" b="1" dirty="0" smtClean="0">
              <a:solidFill>
                <a:srgbClr val="0035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634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2"/>
                </a:solidFill>
                <a:effectLst/>
                <a:latin typeface="+mj-lt"/>
                <a:ea typeface="MS PGothic" pitchFamily="34" charset="-128"/>
                <a:cs typeface="MS PGothic"/>
              </a:rPr>
              <a:t>Things to watch out for</a:t>
            </a:r>
            <a:r>
              <a:rPr lang="en-US" dirty="0" smtClean="0"/>
              <a:t> (1 of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8086" lvl="2" indent="-514350">
              <a:buFont typeface="+mj-lt"/>
              <a:buAutoNum type="alphaUcPeriod"/>
            </a:pPr>
            <a:r>
              <a:rPr lang="en-US" sz="2800" b="1" dirty="0">
                <a:solidFill>
                  <a:srgbClr val="00355C"/>
                </a:solidFill>
              </a:rPr>
              <a:t>Symbiotic relationship between EV and charging infrastructure</a:t>
            </a:r>
          </a:p>
          <a:p>
            <a:pPr marL="688086" lvl="2" indent="-514350">
              <a:buFont typeface="+mj-lt"/>
              <a:buAutoNum type="alphaUcPeriod"/>
            </a:pPr>
            <a:r>
              <a:rPr lang="en-US" sz="2800" b="1" dirty="0" smtClean="0">
                <a:solidFill>
                  <a:srgbClr val="00355C"/>
                </a:solidFill>
              </a:rPr>
              <a:t>Will </a:t>
            </a:r>
            <a:r>
              <a:rPr lang="en-US" sz="2800" b="1" dirty="0">
                <a:solidFill>
                  <a:srgbClr val="00355C"/>
                </a:solidFill>
              </a:rPr>
              <a:t>require collaboration between and among developers, transportation agencies—and public and private energy companies</a:t>
            </a:r>
          </a:p>
          <a:p>
            <a:pPr marL="688086" lvl="2" indent="-514350">
              <a:buFont typeface="+mj-lt"/>
              <a:buAutoNum type="alphaUcPeriod"/>
            </a:pPr>
            <a:r>
              <a:rPr lang="en-US" sz="2800" b="1" dirty="0">
                <a:solidFill>
                  <a:srgbClr val="00355C"/>
                </a:solidFill>
              </a:rPr>
              <a:t>Similar to Firestone-GM-Standard Oil consortium 100 years ago</a:t>
            </a:r>
          </a:p>
          <a:p>
            <a:endParaRPr lang="en-US" sz="2800" b="1" dirty="0" smtClean="0">
              <a:solidFill>
                <a:srgbClr val="00355C"/>
              </a:solidFill>
            </a:endParaRPr>
          </a:p>
          <a:p>
            <a:endParaRPr lang="en-US" sz="2800" b="1" dirty="0" smtClean="0">
              <a:solidFill>
                <a:srgbClr val="0035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58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2"/>
                </a:solidFill>
                <a:effectLst/>
                <a:latin typeface="+mj-lt"/>
                <a:ea typeface="MS PGothic" pitchFamily="34" charset="-128"/>
                <a:cs typeface="MS PGothic"/>
              </a:rPr>
              <a:t>Things to watch out for</a:t>
            </a:r>
            <a:r>
              <a:rPr lang="en-US" dirty="0" smtClean="0"/>
              <a:t> (2 of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8086" lvl="1" indent="-514350">
              <a:buSzPct val="100000"/>
              <a:buFont typeface="+mj-lt"/>
              <a:buAutoNum type="alphaUcPeriod" startAt="4"/>
            </a:pPr>
            <a:r>
              <a:rPr lang="en-US" sz="2800" b="1" dirty="0">
                <a:solidFill>
                  <a:srgbClr val="00355C"/>
                </a:solidFill>
              </a:rPr>
              <a:t>AC vs. DC</a:t>
            </a:r>
          </a:p>
          <a:p>
            <a:pPr marL="688086" lvl="1" indent="-514350">
              <a:buSzPct val="100000"/>
              <a:buFont typeface="+mj-lt"/>
              <a:buAutoNum type="alphaUcPeriod" startAt="4"/>
            </a:pPr>
            <a:r>
              <a:rPr lang="en-US" sz="2800" b="1" dirty="0">
                <a:solidFill>
                  <a:srgbClr val="00355C"/>
                </a:solidFill>
              </a:rPr>
              <a:t>AC enables V2G, V2L and V2V (EVs become mobile energy storage units), but charging is slow</a:t>
            </a:r>
          </a:p>
          <a:p>
            <a:pPr marL="688086" lvl="1" indent="-514350">
              <a:buSzPct val="100000"/>
              <a:buFont typeface="+mj-lt"/>
              <a:buAutoNum type="alphaUcPeriod" startAt="4"/>
            </a:pPr>
            <a:r>
              <a:rPr lang="en-US" sz="2800" b="1" dirty="0">
                <a:solidFill>
                  <a:srgbClr val="00355C"/>
                </a:solidFill>
              </a:rPr>
              <a:t>DC enables fast charging, but makes it impossible to utilize EVs as batteries</a:t>
            </a:r>
          </a:p>
          <a:p>
            <a:endParaRPr lang="en-US" sz="2800" b="1" dirty="0" smtClean="0">
              <a:solidFill>
                <a:srgbClr val="0035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536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2"/>
                </a:solidFill>
                <a:effectLst/>
                <a:latin typeface="+mj-lt"/>
                <a:ea typeface="MS PGothic" pitchFamily="34" charset="-128"/>
                <a:cs typeface="MS PGothic"/>
              </a:rPr>
              <a:t>Things to watch out for</a:t>
            </a:r>
            <a:r>
              <a:rPr lang="en-US" dirty="0" smtClean="0"/>
              <a:t> (3 of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8086" lvl="1" indent="-514350">
              <a:buSzPct val="100000"/>
              <a:buFont typeface="+mj-lt"/>
              <a:buAutoNum type="alphaUcPeriod" startAt="7"/>
            </a:pPr>
            <a:r>
              <a:rPr lang="en-US" sz="2800" b="1" dirty="0" smtClean="0">
                <a:solidFill>
                  <a:srgbClr val="00355C"/>
                </a:solidFill>
              </a:rPr>
              <a:t>Peak </a:t>
            </a:r>
            <a:r>
              <a:rPr lang="en-US" sz="2800" b="1" dirty="0">
                <a:solidFill>
                  <a:srgbClr val="00355C"/>
                </a:solidFill>
              </a:rPr>
              <a:t>pricing of electricity</a:t>
            </a:r>
          </a:p>
          <a:p>
            <a:pPr marL="688086" lvl="1" indent="-514350">
              <a:buSzPct val="100000"/>
              <a:buFont typeface="+mj-lt"/>
              <a:buAutoNum type="alphaUcPeriod" startAt="7"/>
            </a:pPr>
            <a:r>
              <a:rPr lang="en-US" sz="2800" b="1" dirty="0" smtClean="0">
                <a:solidFill>
                  <a:srgbClr val="00355C"/>
                </a:solidFill>
              </a:rPr>
              <a:t>Before</a:t>
            </a:r>
            <a:r>
              <a:rPr lang="en-US" sz="2800" b="1" dirty="0">
                <a:solidFill>
                  <a:srgbClr val="00355C"/>
                </a:solidFill>
              </a:rPr>
              <a:t>:  MPG and maybe some shopping for less expensive gasoline</a:t>
            </a:r>
          </a:p>
          <a:p>
            <a:pPr marL="688086" lvl="1" indent="-514350">
              <a:buSzPct val="100000"/>
              <a:buFont typeface="+mj-lt"/>
              <a:buAutoNum type="alphaUcPeriod" startAt="7"/>
            </a:pPr>
            <a:r>
              <a:rPr lang="en-US" sz="2800" b="1" dirty="0" smtClean="0">
                <a:solidFill>
                  <a:srgbClr val="00355C"/>
                </a:solidFill>
              </a:rPr>
              <a:t>Now</a:t>
            </a:r>
            <a:r>
              <a:rPr lang="en-US" sz="2800" b="1" dirty="0">
                <a:solidFill>
                  <a:srgbClr val="00355C"/>
                </a:solidFill>
              </a:rPr>
              <a:t>:  Managing the charging of single vehicles and fleets of vehicles, given peak pricing by energy companies and battery capacities and range</a:t>
            </a:r>
          </a:p>
        </p:txBody>
      </p:sp>
    </p:spTree>
    <p:extLst>
      <p:ext uri="{BB962C8B-B14F-4D97-AF65-F5344CB8AC3E}">
        <p14:creationId xmlns:p14="http://schemas.microsoft.com/office/powerpoint/2010/main" val="52738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2"/>
                </a:solidFill>
                <a:effectLst/>
                <a:latin typeface="+mj-lt"/>
                <a:ea typeface="MS PGothic" pitchFamily="34" charset="-128"/>
                <a:cs typeface="MS PGothic"/>
              </a:rPr>
              <a:t>Things to watch out for</a:t>
            </a:r>
            <a:r>
              <a:rPr lang="en-US" dirty="0" smtClean="0"/>
              <a:t> (4 of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98398" lvl="1" indent="-514350">
              <a:buSzPct val="100000"/>
              <a:buFont typeface="+mj-lt"/>
              <a:buAutoNum type="alphaUcPeriod" startAt="10"/>
            </a:pPr>
            <a:r>
              <a:rPr lang="en-US" sz="2800" b="1" dirty="0" smtClean="0">
                <a:solidFill>
                  <a:srgbClr val="00355C"/>
                </a:solidFill>
              </a:rPr>
              <a:t>Operational </a:t>
            </a:r>
            <a:r>
              <a:rPr lang="en-US" sz="2800" b="1" dirty="0">
                <a:solidFill>
                  <a:srgbClr val="00355C"/>
                </a:solidFill>
              </a:rPr>
              <a:t>logistics of charging large fleets</a:t>
            </a:r>
          </a:p>
          <a:p>
            <a:pPr marL="898398" lvl="1" indent="-514350">
              <a:buSzPct val="100000"/>
              <a:buFont typeface="+mj-lt"/>
              <a:buAutoNum type="alphaUcPeriod" startAt="10"/>
            </a:pPr>
            <a:r>
              <a:rPr lang="en-US" sz="2800" b="1" dirty="0" smtClean="0">
                <a:solidFill>
                  <a:srgbClr val="00355C"/>
                </a:solidFill>
              </a:rPr>
              <a:t>Battery </a:t>
            </a:r>
            <a:r>
              <a:rPr lang="en-US" sz="2800" b="1" dirty="0">
                <a:solidFill>
                  <a:srgbClr val="00355C"/>
                </a:solidFill>
              </a:rPr>
              <a:t>capacities and route service requirements</a:t>
            </a:r>
          </a:p>
          <a:p>
            <a:pPr marL="898398" lvl="1" indent="-514350">
              <a:buSzPct val="100000"/>
              <a:buFont typeface="+mj-lt"/>
              <a:buAutoNum type="alphaUcPeriod" startAt="10"/>
            </a:pPr>
            <a:r>
              <a:rPr lang="en-US" sz="2800" b="1" dirty="0" err="1" smtClean="0">
                <a:solidFill>
                  <a:srgbClr val="00355C"/>
                </a:solidFill>
              </a:rPr>
              <a:t>Enroute</a:t>
            </a:r>
            <a:r>
              <a:rPr lang="en-US" sz="2800" b="1" dirty="0" smtClean="0">
                <a:solidFill>
                  <a:srgbClr val="00355C"/>
                </a:solidFill>
              </a:rPr>
              <a:t> </a:t>
            </a:r>
            <a:r>
              <a:rPr lang="en-US" sz="2800" b="1" dirty="0">
                <a:solidFill>
                  <a:srgbClr val="00355C"/>
                </a:solidFill>
              </a:rPr>
              <a:t>charging (peak pricing) and overnight charging</a:t>
            </a:r>
          </a:p>
        </p:txBody>
      </p:sp>
    </p:spTree>
    <p:extLst>
      <p:ext uri="{BB962C8B-B14F-4D97-AF65-F5344CB8AC3E}">
        <p14:creationId xmlns:p14="http://schemas.microsoft.com/office/powerpoint/2010/main" val="17667951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1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ITS ePrimer  Module 14: Emerging Opportunities and Challenges&amp;quot;&quot;/&gt;&lt;property id=&quot;20307&quot; value=&quot;672&quot;/&gt;&lt;/object&gt;&lt;object type=&quot;3&quot; unique_id=&quot;10004&quot;&gt;&lt;property id=&quot;20148&quot; value=&quot;5&quot;/&gt;&lt;property id=&quot;20300&quot; value=&quot;Slide 2 - &amp;quot;Instructor&amp;quot;&quot;/&gt;&lt;property id=&quot;20307&quot; value=&quot;742&quot;/&gt;&lt;/object&gt;&lt;object type=&quot;3&quot; unique_id=&quot;10005&quot;&gt;&lt;property id=&quot;20148&quot; value=&quot;5&quot;/&gt;&lt;property id=&quot;20300&quot; value=&quot;Slide 3 - &amp;quot;Learning Objectives&amp;quot;&quot;/&gt;&lt;property id=&quot;20307&quot; value=&quot;792&quot;/&gt;&lt;/object&gt;&lt;object type=&quot;3&quot; unique_id=&quot;10006&quot;&gt;&lt;property id=&quot;20148&quot; value=&quot;5&quot;/&gt;&lt;property id=&quot;20300&quot; value=&quot;Slide 4 - &amp;quot;Purpose&amp;quot;&quot;/&gt;&lt;property id=&quot;20307&quot; value=&quot;793&quot;/&gt;&lt;/object&gt;&lt;object type=&quot;3&quot; unique_id=&quot;10007&quot;&gt;&lt;property id=&quot;20148&quot; value=&quot;5&quot;/&gt;&lt;property id=&quot;20300&quot; value=&quot;Slide 5 - &amp;quot;ITS:  Past, Present and Future&amp;quot;&quot;/&gt;&lt;property id=&quot;20307&quot; value=&quot;813&quot;/&gt;&lt;/object&gt;&lt;object type=&quot;3&quot; unique_id=&quot;10008&quot;&gt;&lt;property id=&quot;20148&quot; value=&quot;5&quot;/&gt;&lt;property id=&quot;20300&quot; value=&quot;Slide 6 - &amp;quot;Major Trends in Technology and Society&amp;quot;&quot;/&gt;&lt;property id=&quot;20307&quot; value=&quot;816&quot;/&gt;&lt;/object&gt;&lt;object type=&quot;3&quot; unique_id=&quot;10009&quot;&gt;&lt;property id=&quot;20148&quot; value=&quot;5&quot;/&gt;&lt;property id=&quot;20300&quot; value=&quot;Slide 7 - &amp;quot;The First 20 years of ITS (1991-2010)&amp;amp;#x09;&amp;quot;&quot;/&gt;&lt;property id=&quot;20307&quot; value=&quot;810&quot;/&gt;&lt;/object&gt;&lt;object type=&quot;3&quot; unique_id=&quot;10010&quot;&gt;&lt;property id=&quot;20148&quot; value=&quot;5&quot;/&gt;&lt;property id=&quot;20300&quot; value=&quot;Slide 8 - &amp;quot;Technological Breakthroughs Influence the Maturation of ITS (2010-2015)&amp;amp;#x09;&amp;quot;&quot;/&gt;&lt;property id=&quot;20307&quot; value=&quot;812&quot;/&gt;&lt;/object&gt;&lt;object type=&quot;3&quot; unique_id=&quot;10011&quot;&gt;&lt;property id=&quot;20148&quot; value=&quot;5&quot;/&gt;&lt;property id=&quot;20300&quot; value=&quot;Slide 9 - &amp;quot;Poll:  Does your personal vehicle include ADAS components that are empowered by recent advances in sensor and compu&quot;/&gt;&lt;property id=&quot;20307&quot; value=&quot;824&quot;/&gt;&lt;/object&gt;&lt;object type=&quot;3&quot; unique_id=&quot;10012&quot;&gt;&lt;property id=&quot;20148&quot; value=&quot;5&quot;/&gt;&lt;property id=&quot;20300&quot; value=&quot;Slide 10 - &amp;quot;Major Shift in Public and Private Sector Roles (2016-Future)&amp;amp;#x09;&amp;quot;&quot;/&gt;&lt;property id=&quot;20307&quot; value=&quot;811&quot;/&gt;&lt;/object&gt;&lt;object type=&quot;3&quot; unique_id=&quot;10013&quot;&gt;&lt;property id=&quot;20148&quot; value=&quot;5&quot;/&gt;&lt;property id=&quot;20300&quot; value=&quot;Slide 11 - &amp;quot;Summary/Looking Ahead&amp;quot;&quot;/&gt;&lt;property id=&quot;20307&quot; value=&quot;826&quot;/&gt;&lt;/object&gt;&lt;object type=&quot;3&quot; unique_id=&quot;10014&quot;&gt;&lt;property id=&quot;20148&quot; value=&quot;5&quot;/&gt;&lt;property id=&quot;20300&quot; value=&quot;Slide 12 - &amp;quot;Summary/Looking Ahead&amp;quot;&quot;/&gt;&lt;property id=&quot;20307&quot; value=&quot;809&quot;/&gt;&lt;/object&gt;&lt;object type=&quot;3&quot; unique_id=&quot;10015&quot;&gt;&lt;property id=&quot;20148&quot; value=&quot;5&quot;/&gt;&lt;property id=&quot;20300&quot; value=&quot;Slide 13 - &amp;quot;Opportunities and Challenges for Transportation Professionals&amp;quot;&quot;/&gt;&lt;property id=&quot;20307&quot; value=&quot;820&quot;/&gt;&lt;/object&gt;&lt;object type=&quot;3&quot; unique_id=&quot;10016&quot;&gt;&lt;property id=&quot;20148&quot; value=&quot;5&quot;/&gt;&lt;property id=&quot;20300&quot; value=&quot;Slide 14 - &amp;quot;Opportunities and Challenges for Transportation Professionals&amp;quot;&quot;/&gt;&lt;property id=&quot;20307&quot; value=&quot;725&quot;/&gt;&lt;/object&gt;&lt;object type=&quot;3&quot; unique_id=&quot;10017&quot;&gt;&lt;property id=&quot;20148&quot; value=&quot;5&quot;/&gt;&lt;property id=&quot;20300&quot; value=&quot;Slide 15 - &amp;quot;Poll:  Are you contributing actively or passively to crowd-sourced data sets being used to improve transportation &quot;/&gt;&lt;property id=&quot;20307&quot; value=&quot;825&quot;/&gt;&lt;/object&gt;&lt;object type=&quot;3&quot; unique_id=&quot;10018&quot;&gt;&lt;property id=&quot;20148&quot; value=&quot;5&quot;/&gt;&lt;property id=&quot;20300&quot; value=&quot;Slide 16 - &amp;quot;Opportunities and Challenges for Transportation Professionals&amp;quot;&quot;/&gt;&lt;property id=&quot;20307&quot; value=&quot;815&quot;/&gt;&lt;/object&gt;&lt;object type=&quot;3&quot; unique_id=&quot;10019&quot;&gt;&lt;property id=&quot;20148&quot; value=&quot;5&quot;/&gt;&lt;property id=&quot;20300&quot; value=&quot;Slide 17 - &amp;quot;References and Resources&amp;quot;&quot;/&gt;&lt;property id=&quot;20307&quot; value=&quot;821&quot;/&gt;&lt;/object&gt;&lt;object type=&quot;3&quot; unique_id=&quot;10020&quot;&gt;&lt;property id=&quot;20148&quot; value=&quot;5&quot;/&gt;&lt;property id=&quot;20300&quot; value=&quot;Slide 18 - &amp;quot;References&amp;quot;&quot;/&gt;&lt;property id=&quot;20307&quot; value=&quot;823&quot;/&gt;&lt;/object&gt;&lt;object type=&quot;3&quot; unique_id=&quot;10021&quot;&gt;&lt;property id=&quot;20148&quot; value=&quot;5&quot;/&gt;&lt;property id=&quot;20300&quot; value=&quot;Slide 19 - &amp;quot;References (cont'd)&amp;quot;&quot;/&gt;&lt;property id=&quot;20307&quot; value=&quot;819&quot;/&gt;&lt;/object&gt;&lt;object type=&quot;3&quot; unique_id=&quot;10022&quot;&gt;&lt;property id=&quot;20148&quot; value=&quot;5&quot;/&gt;&lt;property id=&quot;20300&quot; value=&quot;Slide 20 - &amp;quot;References (cont'd)&amp;quot;&quot;/&gt;&lt;property id=&quot;20307&quot; value=&quot;818&quot;/&gt;&lt;/object&gt;&lt;object type=&quot;3&quot; unique_id=&quot;10023&quot;&gt;&lt;property id=&quot;20148&quot; value=&quot;5&quot;/&gt;&lt;property id=&quot;20300&quot; value=&quot;Slide 21 - &amp;quot;References (cont'd)&amp;quot;&quot;/&gt;&lt;property id=&quot;20307&quot; value=&quot;827&quot;/&gt;&lt;/object&gt;&lt;object type=&quot;3&quot; unique_id=&quot;10024&quot;&gt;&lt;property id=&quot;20148&quot; value=&quot;5&quot;/&gt;&lt;property id=&quot;20300&quot; value=&quot;Slide 22 - &amp;quot;References (cont'd)&amp;quot;&quot;/&gt;&lt;property id=&quot;20307&quot; value=&quot;778&quot;/&gt;&lt;/object&gt;&lt;object type=&quot;3&quot; unique_id=&quot;10025&quot;&gt;&lt;property id=&quot;20148&quot; value=&quot;5&quot;/&gt;&lt;property id=&quot;20300&quot; value=&quot;Slide 23 - &amp;quot;References (cont'd)&amp;quot;&quot;/&gt;&lt;property id=&quot;20307&quot; value=&quot;779&quot;/&gt;&lt;/object&gt;&lt;object type=&quot;3&quot; unique_id=&quot;10026&quot;&gt;&lt;property id=&quot;20148&quot; value=&quot;5&quot;/&gt;&lt;property id=&quot;20300&quot; value=&quot;Slide 24 - &amp;quot;For More Information&amp;quot;&quot;/&gt;&lt;property id=&quot;20307&quot; value=&quot;828&quot;/&gt;&lt;/object&gt;&lt;object type=&quot;3&quot; unique_id=&quot;10027&quot;&gt;&lt;property id=&quot;20148&quot; value=&quot;5&quot;/&gt;&lt;property id=&quot;20300&quot; value=&quot;Slide 25&quot;/&gt;&lt;property id=&quot;20307&quot; value=&quot;829&quot;/&gt;&lt;/object&gt;&lt;object type=&quot;3&quot; unique_id=&quot;10028&quot;&gt;&lt;property id=&quot;20148&quot; value=&quot;5&quot;/&gt;&lt;property id=&quot;20300&quot; value=&quot;Slide 26 - &amp;quot;ITS ePrimer Webinar Series&amp;quot;&quot;/&gt;&lt;property id=&quot;20307&quot; value=&quot;830&quot;/&gt;&lt;/object&gt;&lt;object type=&quot;3&quot; unique_id=&quot;10029&quot;&gt;&lt;property id=&quot;20148&quot; value=&quot;5&quot;/&gt;&lt;property id=&quot;20300&quot; value=&quot;Slide 27 - &amp;quot;Review Questions&amp;quot;&quot;/&gt;&lt;property id=&quot;20307&quot; value=&quot;817&quot;/&gt;&lt;/object&gt;&lt;/object&gt;&lt;object type=&quot;8&quot; unique_id=&quot;10058&quot;&gt;&lt;/object&gt;&lt;/object&gt;&lt;/database&gt;"/>
  <p:tag name="MMPROD_NEXTUNIQUEID" val="10009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RITA_Template_rev_2">
  <a:themeElements>
    <a:clrScheme name="1_RITA_Template_rev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RITA_Template_rev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i="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1_RITA_Template_rev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ITA_Template_rev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ITA_Template_rev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ITA_Template_rev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ITA_Template_rev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ITA_Template_rev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ITA_Template_rev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ITA_Template_rev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ITA_Template_rev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ITA_Template_rev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ITA_Template_rev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ITA_Template_rev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erner-Lam27July2017(6)" id="{67B84150-371E-284C-BE58-768168C32ABE}" vid="{17554772-1F73-B641-AFED-745D9F8629E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46159</TotalTime>
  <Words>759</Words>
  <Application>Microsoft Macintosh PowerPoint</Application>
  <PresentationFormat>On-screen Show (4:3)</PresentationFormat>
  <Paragraphs>104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 Unicode MS</vt:lpstr>
      <vt:lpstr>Helvetica</vt:lpstr>
      <vt:lpstr>Microsoft YaHei</vt:lpstr>
      <vt:lpstr>MS PGothic</vt:lpstr>
      <vt:lpstr>ＭＳ Ｐゴシック</vt:lpstr>
      <vt:lpstr>Tahoma</vt:lpstr>
      <vt:lpstr>Wingdings</vt:lpstr>
      <vt:lpstr>Arial</vt:lpstr>
      <vt:lpstr>1_RITA_Template_rev_2</vt:lpstr>
      <vt:lpstr>think-cell Slide</vt:lpstr>
      <vt:lpstr>EV Charging Infrastructure:   A Primer for Transportation Professionals</vt:lpstr>
      <vt:lpstr>What We Need to Know in 2018</vt:lpstr>
      <vt:lpstr>1.  Electric Vehicles are changing our profession (1 of 3)</vt:lpstr>
      <vt:lpstr>Electric Vehicles are changing our profession, (2 of 3)</vt:lpstr>
      <vt:lpstr>Electric Vehicles are changing our profession, (2 of 3)</vt:lpstr>
      <vt:lpstr>Things to watch out for (1 of 6)</vt:lpstr>
      <vt:lpstr>Things to watch out for (2 of 6)</vt:lpstr>
      <vt:lpstr>Things to watch out for (3 of 6)</vt:lpstr>
      <vt:lpstr>Things to watch out for (4 of 6)</vt:lpstr>
      <vt:lpstr>Things to watch out for (5 of 6)</vt:lpstr>
      <vt:lpstr>Things to watch out for (6 of 6)</vt:lpstr>
      <vt:lpstr>EV Charging Infrastructure Eco-System</vt:lpstr>
      <vt:lpstr>3. Speed of technology evolution makes things even more challenging</vt:lpstr>
      <vt:lpstr>3. Speed of technology evolution makes things even more challenging</vt:lpstr>
      <vt:lpstr>In 2018:</vt:lpstr>
      <vt:lpstr>In 2018:</vt:lpstr>
      <vt:lpstr>* Extra Credit *</vt:lpstr>
      <vt:lpstr>PowerPoint Presentation</vt:lpstr>
    </vt:vector>
  </TitlesOfParts>
  <Company>RITA/BTS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92st Transportation Research Board (TRB) Annual Meeting   January 14, 2013  Intelligent Transportation Systems: Annual U.S. State-of-the-Industry Review Session # 305</dc:title>
  <dc:creator>Charlie Velez</dc:creator>
  <cp:lastModifiedBy>Si-Yo Music Society Foundation Inc.</cp:lastModifiedBy>
  <cp:revision>2065</cp:revision>
  <cp:lastPrinted>2016-03-28T18:32:29Z</cp:lastPrinted>
  <dcterms:created xsi:type="dcterms:W3CDTF">2016-03-21T09:39:04Z</dcterms:created>
  <dcterms:modified xsi:type="dcterms:W3CDTF">2017-12-23T06:31:08Z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Picture</vt:lpwstr>
  </property>
  <property fmtid="{D5CDD505-2E9C-101B-9397-08002B2CF9AE}" pid="3" name="ContentTypeId">
    <vt:lpwstr>0x010100B1C14FF59FA2E44DAD8098807D296F58</vt:lpwstr>
  </property>
  <property fmtid="{D5CDD505-2E9C-101B-9397-08002B2CF9AE}" pid="4" name="Date">
    <vt:lpwstr/>
  </property>
  <property fmtid="{D5CDD505-2E9C-101B-9397-08002B2CF9AE}" pid="5" name="Type of Meeting">
    <vt:lpwstr>Technical Team Meeting</vt:lpwstr>
  </property>
  <property fmtid="{D5CDD505-2E9C-101B-9397-08002B2CF9AE}" pid="6" name="Date of Meeting">
    <vt:lpwstr/>
  </property>
</Properties>
</file>