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sldIdLst>
    <p:sldId id="267" r:id="rId2"/>
    <p:sldId id="282" r:id="rId3"/>
    <p:sldId id="285" r:id="rId4"/>
    <p:sldId id="283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23127" initials="1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74"/>
    <p:restoredTop sz="93783"/>
  </p:normalViewPr>
  <p:slideViewPr>
    <p:cSldViewPr snapToGrid="0" snapToObjects="1">
      <p:cViewPr varScale="1">
        <p:scale>
          <a:sx n="64" d="100"/>
          <a:sy n="64" d="100"/>
        </p:scale>
        <p:origin x="432" y="17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97581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7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6249"/>
            <a:ext cx="9753600" cy="3395698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98"/>
            <a:ext cx="9753600" cy="23548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382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96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519289"/>
            <a:ext cx="2804160" cy="82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519289"/>
            <a:ext cx="8249920" cy="82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842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275103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-13546"/>
            <a:ext cx="3702756" cy="9767147"/>
          </a:xfrm>
          <a:prstGeom prst="rect">
            <a:avLst/>
          </a:prstGeom>
          <a:solidFill>
            <a:srgbClr val="D20000"/>
          </a:solidFill>
          <a:ln w="9525">
            <a:noFill/>
            <a:miter lim="800000"/>
            <a:headEnd/>
            <a:tailEnd/>
          </a:ln>
        </p:spPr>
        <p:txBody>
          <a:bodyPr wrap="none" lIns="130032" tIns="65017" rIns="130032" bIns="65017" anchor="ctr"/>
          <a:lstStyle/>
          <a:p>
            <a:pPr algn="ctr" defTabSz="1449301" rtl="1"/>
            <a:endParaRPr lang="en-US" sz="512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2307148" y="-13546"/>
            <a:ext cx="697653" cy="9767147"/>
          </a:xfrm>
          <a:prstGeom prst="rect">
            <a:avLst/>
          </a:prstGeom>
          <a:solidFill>
            <a:srgbClr val="D20000"/>
          </a:solidFill>
          <a:ln w="9525">
            <a:noFill/>
            <a:miter lim="800000"/>
            <a:headEnd/>
            <a:tailEnd/>
          </a:ln>
        </p:spPr>
        <p:txBody>
          <a:bodyPr wrap="none" lIns="130032" tIns="65017" rIns="130032" bIns="65017" anchor="ctr"/>
          <a:lstStyle/>
          <a:p>
            <a:endParaRPr lang="en-US" sz="5120" dirty="0">
              <a:solidFill>
                <a:srgbClr val="FF0000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4023667" y="5450274"/>
            <a:ext cx="8728263" cy="22187"/>
          </a:xfrm>
          <a:prstGeom prst="line">
            <a:avLst/>
          </a:prstGeom>
          <a:noFill/>
          <a:ln w="57150">
            <a:solidFill>
              <a:srgbClr val="D20000"/>
            </a:solidFill>
            <a:round/>
            <a:headEnd/>
            <a:tailEnd/>
          </a:ln>
        </p:spPr>
        <p:txBody>
          <a:bodyPr lIns="130032" tIns="65017" rIns="130032" bIns="65017"/>
          <a:lstStyle/>
          <a:p>
            <a:endParaRPr lang="en-US" sz="5120"/>
          </a:p>
        </p:txBody>
      </p:sp>
      <p:sp>
        <p:nvSpPr>
          <p:cNvPr id="14" name="Rectangle 15"/>
          <p:cNvSpPr>
            <a:spLocks noChangeArrowheads="1"/>
          </p:cNvSpPr>
          <p:nvPr userDrawn="1"/>
        </p:nvSpPr>
        <p:spPr bwMode="auto">
          <a:xfrm>
            <a:off x="1" y="531052"/>
            <a:ext cx="3702757" cy="14852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 sz="5120" dirty="0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3973690" y="4804267"/>
            <a:ext cx="8401192" cy="639064"/>
          </a:xfrm>
        </p:spPr>
        <p:txBody>
          <a:bodyPr>
            <a:noAutofit/>
          </a:bodyPr>
          <a:lstStyle>
            <a:lvl1pPr marL="0" algn="l" defTabSz="1449301" rtl="0" eaLnBrk="1" latinLnBrk="0" hangingPunct="1">
              <a:defRPr lang="en-US" sz="6258" b="0" i="0" kern="1200" dirty="0">
                <a:solidFill>
                  <a:schemeClr val="tx1"/>
                </a:solidFill>
                <a:latin typeface="Proxima Nova Alt Blk"/>
                <a:ea typeface="MS PMincho" pitchFamily="18" charset="-128"/>
                <a:cs typeface="Proxima Nova Alt Blk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028" name="Picture 4" descr="http://upload.wikimedia.org/wikipedia/en/3/39/BYD_Company_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7675" y="699469"/>
            <a:ext cx="1867403" cy="11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57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964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2431628"/>
            <a:ext cx="11216640" cy="4057226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6527237"/>
            <a:ext cx="11216640" cy="21335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840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788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0"/>
            <a:ext cx="11216640" cy="18852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0" y="2390987"/>
            <a:ext cx="5528734" cy="1171786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0" y="3562773"/>
            <a:ext cx="5528734" cy="5240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47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097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74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58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8734" y="1404338"/>
            <a:ext cx="6583680" cy="6931378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552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4991E-1806-DF47-8133-9853B15CDD27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128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9" r:id="rId13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710" y="2996447"/>
            <a:ext cx="8336396" cy="2791482"/>
          </a:xfrm>
        </p:spPr>
        <p:txBody>
          <a:bodyPr>
            <a:noAutofit/>
          </a:bodyPr>
          <a:lstStyle/>
          <a:p>
            <a:r>
              <a:rPr lang="en-US" altLang="zh-CN" sz="4400" b="1" smtClean="0">
                <a:latin typeface="Gill Sans MT" charset="0"/>
                <a:ea typeface="Gill Sans MT" charset="0"/>
                <a:cs typeface="Gill Sans MT" charset="0"/>
              </a:rPr>
              <a:t>Electric </a:t>
            </a:r>
            <a:r>
              <a:rPr lang="en-US" altLang="zh-CN" sz="4400" b="1" dirty="0" smtClean="0">
                <a:latin typeface="Gill Sans MT" charset="0"/>
                <a:ea typeface="Gill Sans MT" charset="0"/>
                <a:cs typeface="Gill Sans MT" charset="0"/>
              </a:rPr>
              <a:t>Vehicle Technologies: </a:t>
            </a:r>
            <a:br>
              <a:rPr lang="en-US" altLang="zh-CN" sz="4400" b="1" dirty="0" smtClean="0"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altLang="zh-CN" sz="4400" b="1" dirty="0" smtClean="0">
                <a:latin typeface="Gill Sans MT" charset="0"/>
                <a:ea typeface="Gill Sans MT" charset="0"/>
                <a:cs typeface="Gill Sans MT" charset="0"/>
              </a:rPr>
              <a:t>Emerging Opportunities and Challenges</a:t>
            </a:r>
            <a:endParaRPr lang="en-US" sz="4400" b="1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3710" y="7134653"/>
            <a:ext cx="60910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kern="12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Eva </a:t>
            </a:r>
            <a:r>
              <a:rPr lang="en-US" sz="2400" kern="1200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Lerner-Lam, Director and General Manager</a:t>
            </a:r>
          </a:p>
          <a:p>
            <a:pPr algn="l"/>
            <a:r>
              <a:rPr lang="en-US" sz="2400" kern="1200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Eastern </a:t>
            </a:r>
            <a:r>
              <a:rPr lang="en-US" sz="2400" kern="12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US Business</a:t>
            </a:r>
          </a:p>
          <a:p>
            <a:pPr algn="l"/>
            <a:r>
              <a:rPr lang="en-US" sz="2400" kern="12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BYD Motors,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798278" y="4555795"/>
            <a:ext cx="11350177" cy="191720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571500" indent="-571500">
              <a:spcBef>
                <a:spcPts val="3800"/>
              </a:spcBef>
              <a:buClr>
                <a:srgbClr val="C00000"/>
              </a:buClr>
              <a:buFont typeface="Wingdings" charset="2"/>
              <a:buChar char="§"/>
              <a:defRPr sz="3500" cap="none"/>
            </a:pPr>
            <a:r>
              <a:rPr lang="en-US" sz="40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  <a:t>Challenge:   Keeping pace with the Demand for </a:t>
            </a:r>
            <a:r>
              <a:rPr lang="en-US" sz="4000" dirty="0" err="1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  <a:t>EVs</a:t>
            </a:r>
            <a:r>
              <a:rPr lang="en-US" sz="3600" dirty="0" smtClean="0">
                <a:latin typeface="Gill Sans MT" charset="0"/>
                <a:ea typeface="Gill Sans MT" charset="0"/>
                <a:cs typeface="Gill Sans MT" charset="0"/>
                <a:sym typeface="Gill Sans Light"/>
              </a:rPr>
              <a:t/>
            </a:r>
            <a:br>
              <a:rPr lang="en-US" sz="3600" dirty="0" smtClean="0">
                <a:latin typeface="Gill Sans MT" charset="0"/>
                <a:ea typeface="Gill Sans MT" charset="0"/>
                <a:cs typeface="Gill Sans MT" charset="0"/>
                <a:sym typeface="Gill Sans Light"/>
              </a:rPr>
            </a:br>
            <a:r>
              <a:rPr lang="en-US" sz="3000" dirty="0" smtClean="0">
                <a:solidFill>
                  <a:srgbClr val="D61E02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  <a:t>-- </a:t>
            </a:r>
            <a:r>
              <a:rPr lang="en-US" sz="30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  <a:t>Demand for EV charging may outpace growth in the Supply of charging infrastructure</a:t>
            </a:r>
            <a:br>
              <a:rPr lang="en-US" sz="30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</a:br>
            <a:r>
              <a:rPr lang="en-US" sz="3000" dirty="0" smtClean="0">
                <a:solidFill>
                  <a:srgbClr val="D61E02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  <a:t>-- </a:t>
            </a:r>
            <a:r>
              <a:rPr lang="en-US" sz="30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  <a:t>Slow growth in charging infrastructure Supply may constrain future Demand for </a:t>
            </a:r>
            <a:r>
              <a:rPr lang="en-US" sz="3000" dirty="0" err="1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  <a:sym typeface="Gill Sans Light"/>
              </a:rPr>
              <a:t>EVs</a:t>
            </a:r>
            <a:endParaRPr sz="3600" dirty="0">
              <a:latin typeface="Gill Sans MT" charset="0"/>
              <a:ea typeface="Gill Sans MT" charset="0"/>
              <a:cs typeface="Gill Sans MT" charset="0"/>
              <a:sym typeface="Gill Sans Light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1921821" y="1157983"/>
            <a:ext cx="9161162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Electric Vehicle Infrastructure</a:t>
            </a:r>
            <a:endParaRPr b="1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pic>
        <p:nvPicPr>
          <p:cNvPr id="14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"/>
            <a:ext cx="3287485" cy="149431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798278" y="2292890"/>
            <a:ext cx="11350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Clr>
                <a:srgbClr val="D61E02"/>
              </a:buClr>
              <a:buFont typeface="Wingdings" charset="2"/>
              <a:buChar char="§"/>
            </a:pPr>
            <a:r>
              <a:rPr lang="en-US" kern="12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  <a:t>Opportunities:  </a:t>
            </a:r>
            <a:br>
              <a:rPr lang="en-US" kern="12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z="3000" kern="1200" dirty="0" smtClean="0">
                <a:solidFill>
                  <a:srgbClr val="D61E02"/>
                </a:solidFill>
                <a:latin typeface="Gill Sans MT" charset="0"/>
                <a:ea typeface="Gill Sans MT" charset="0"/>
                <a:cs typeface="Gill Sans MT" charset="0"/>
              </a:rPr>
              <a:t>-- </a:t>
            </a:r>
            <a:r>
              <a:rPr lang="en-US" sz="3000" kern="12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  <a:t>Balancing energy between vehicles and grid</a:t>
            </a:r>
            <a:br>
              <a:rPr lang="en-US" sz="3000" kern="12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z="3000" kern="1200" dirty="0" smtClean="0">
                <a:solidFill>
                  <a:srgbClr val="D61E02"/>
                </a:solidFill>
                <a:latin typeface="Gill Sans MT" charset="0"/>
                <a:ea typeface="Gill Sans MT" charset="0"/>
                <a:cs typeface="Gill Sans MT" charset="0"/>
              </a:rPr>
              <a:t>-- </a:t>
            </a:r>
            <a:r>
              <a:rPr lang="en-US" sz="3000" kern="1200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New industry, for example, </a:t>
            </a:r>
            <a:r>
              <a:rPr lang="en-US" sz="3000" kern="1200" dirty="0" err="1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ChargePoint</a:t>
            </a:r>
            <a:r>
              <a:rPr lang="en-US" sz="3000" kern="1200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and </a:t>
            </a:r>
            <a:r>
              <a:rPr lang="en-US" sz="3000" kern="1200" dirty="0" err="1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SemaConnect</a:t>
            </a:r>
            <a:endParaRPr lang="en-US" sz="3000" kern="1200" dirty="0" smtClean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 algn="l">
              <a:buClr>
                <a:srgbClr val="D61E02"/>
              </a:buClr>
            </a:pPr>
            <a:r>
              <a:rPr lang="en-US" sz="3000" kern="1200" dirty="0" smtClean="0">
                <a:solidFill>
                  <a:srgbClr val="D61E02"/>
                </a:solidFill>
                <a:latin typeface="Gill Sans MT" charset="0"/>
                <a:ea typeface="Gill Sans MT" charset="0"/>
                <a:cs typeface="Gill Sans MT" charset="0"/>
              </a:rPr>
              <a:t>	-- </a:t>
            </a:r>
            <a:r>
              <a:rPr lang="en-US" sz="3000" kern="12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  <a:t>VW Settlements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798278" y="6716668"/>
            <a:ext cx="113501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Clr>
                <a:srgbClr val="D61E02"/>
              </a:buClr>
              <a:buFont typeface="Wingdings" charset="2"/>
              <a:buChar char="§"/>
            </a:pPr>
            <a:r>
              <a:rPr lang="en-US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Emerging </a:t>
            </a:r>
            <a:r>
              <a:rPr lang="en-US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issue:</a:t>
            </a:r>
            <a:r>
              <a:rPr lang="en-US" kern="1200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kern="1200" dirty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  <a:t/>
            </a:r>
            <a:br>
              <a:rPr lang="en-US" kern="1200" dirty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z="3000" kern="1200" dirty="0" smtClean="0">
                <a:solidFill>
                  <a:srgbClr val="D61E02"/>
                </a:solidFill>
                <a:latin typeface="Gill Sans MT" charset="0"/>
                <a:ea typeface="Gill Sans MT" charset="0"/>
                <a:cs typeface="Gill Sans MT" charset="0"/>
              </a:rPr>
              <a:t>-- </a:t>
            </a:r>
            <a:r>
              <a:rPr lang="en-US" sz="3000" dirty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  <a:t>AC as global standard vs. DC as U.S. </a:t>
            </a:r>
            <a:r>
              <a:rPr lang="en-US" sz="3000" dirty="0" smtClean="0">
                <a:solidFill>
                  <a:prstClr val="black"/>
                </a:solidFill>
                <a:latin typeface="Gill Sans MT" charset="0"/>
                <a:ea typeface="Gill Sans MT" charset="0"/>
                <a:cs typeface="Gill Sans MT" charset="0"/>
              </a:rPr>
              <a:t>standard</a:t>
            </a:r>
            <a:endParaRPr lang="en-US" sz="3000" dirty="0">
              <a:solidFill>
                <a:prstClr val="black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01360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33" grpId="0" animBg="1"/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188" y="463764"/>
            <a:ext cx="11216640" cy="1885245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>
                <a:latin typeface="Gill Sans MT" charset="0"/>
                <a:ea typeface="Gill Sans MT" charset="0"/>
                <a:cs typeface="Gill Sans MT" charset="0"/>
                <a:sym typeface="Gill Sans SemiBold"/>
              </a:rPr>
              <a:t>AC Enables V2X; DC Does Not</a:t>
            </a:r>
            <a:endParaRPr lang="en-US" sz="5000" b="1" dirty="0">
              <a:latin typeface="Gill Sans MT" charset="0"/>
              <a:ea typeface="Gill Sans MT" charset="0"/>
              <a:cs typeface="Gill Sans MT" charset="0"/>
              <a:sym typeface="Gill Sans SemiBold"/>
            </a:endParaRPr>
          </a:p>
        </p:txBody>
      </p:sp>
      <p:pic>
        <p:nvPicPr>
          <p:cNvPr id="4" name="Picture 4" descr="C:\Documents and Settings\p30004966201\桌面\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90322" y="1861416"/>
            <a:ext cx="11435506" cy="7112327"/>
          </a:xfrm>
          <a:prstGeom prst="rect">
            <a:avLst/>
          </a:prstGeom>
          <a:noFill/>
        </p:spPr>
      </p:pic>
      <p:sp>
        <p:nvSpPr>
          <p:cNvPr id="5" name="Rectangle 2"/>
          <p:cNvSpPr/>
          <p:nvPr/>
        </p:nvSpPr>
        <p:spPr>
          <a:xfrm>
            <a:off x="817846" y="2146824"/>
            <a:ext cx="4929811" cy="1885245"/>
          </a:xfrm>
          <a:prstGeom prst="roundRect">
            <a:avLst>
              <a:gd name="adj" fmla="val 11381"/>
            </a:avLst>
          </a:prstGeom>
          <a:solidFill>
            <a:schemeClr val="bg1">
              <a:lumMod val="95000"/>
            </a:schemeClr>
          </a:solidFill>
          <a:ln w="12700">
            <a:solidFill>
              <a:srgbClr val="1838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US" altLang="zh-CN" sz="215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Discharge AC power back to the grid, to a load or vehicle to vehicle.</a:t>
            </a:r>
          </a:p>
          <a:p>
            <a:pPr algn="l">
              <a:defRPr/>
            </a:pPr>
            <a:r>
              <a:rPr lang="en-US" altLang="zh-CN" sz="215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Safety Contingency Plan (each bus is capable of powering a mobile hospital or a Red Cross emergency tent for a week).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90322" y="8128429"/>
            <a:ext cx="3454792" cy="44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76" b="1" dirty="0">
                <a:ln w="31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2787D7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华文细黑"/>
                <a:cs typeface="华文细黑"/>
              </a:rPr>
              <a:t>STRANDED VEHICLE ASSIST</a:t>
            </a:r>
          </a:p>
        </p:txBody>
      </p:sp>
      <p:pic>
        <p:nvPicPr>
          <p:cNvPr id="7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"/>
            <a:ext cx="3287485" cy="149431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864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ata 97"/>
          <p:cNvSpPr/>
          <p:nvPr/>
        </p:nvSpPr>
        <p:spPr>
          <a:xfrm>
            <a:off x="950727" y="7341035"/>
            <a:ext cx="7388073" cy="693902"/>
          </a:xfrm>
          <a:prstGeom prst="flowChartInputOutput">
            <a:avLst/>
          </a:prstGeom>
          <a:solidFill>
            <a:schemeClr val="bg2">
              <a:lumMod val="75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652606" y="4893997"/>
            <a:ext cx="1160430" cy="2821042"/>
          </a:xfrm>
          <a:prstGeom prst="fram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3975508" y="4893995"/>
            <a:ext cx="1160430" cy="2821042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6352084" y="4893997"/>
            <a:ext cx="1160430" cy="1752182"/>
          </a:xfrm>
          <a:prstGeom prst="fram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48" name="Frame 47"/>
          <p:cNvSpPr/>
          <p:nvPr/>
        </p:nvSpPr>
        <p:spPr>
          <a:xfrm>
            <a:off x="9185150" y="3903723"/>
            <a:ext cx="1415462" cy="3153601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109172" y="8098445"/>
            <a:ext cx="372217" cy="3141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32546" y="7319641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480V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179946" y="7316478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220V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326537" y="5088437"/>
            <a:ext cx="1179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Utility Co.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39309" y="5086624"/>
            <a:ext cx="84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220V</a:t>
            </a:r>
          </a:p>
          <a:p>
            <a:pPr algn="ctr"/>
            <a:r>
              <a:rPr lang="en-US" sz="16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AC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583355" y="7582277"/>
            <a:ext cx="1274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Splitter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5342" y="3737046"/>
            <a:ext cx="267155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Private Companies </a:t>
            </a:r>
          </a:p>
          <a:p>
            <a:r>
              <a:rPr lang="en-US" sz="2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e.g. </a:t>
            </a:r>
            <a:r>
              <a:rPr lang="en-US" sz="2400" dirty="0" err="1">
                <a:latin typeface="Gill Sans MT" panose="020B0502020104020203" pitchFamily="34" charset="0"/>
                <a:ea typeface="Garamond" charset="0"/>
                <a:cs typeface="Garamond" charset="0"/>
              </a:rPr>
              <a:t>ChargePoint</a:t>
            </a:r>
            <a:endParaRPr lang="en-US" sz="2400" dirty="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933170" y="3738343"/>
            <a:ext cx="452242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Car Manufacturers</a:t>
            </a:r>
          </a:p>
          <a:p>
            <a:pPr algn="ctr"/>
            <a:r>
              <a:rPr lang="en-US" sz="2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e.g. BYD, Tesla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667639" y="5763209"/>
            <a:ext cx="529312" cy="5232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BYD</a:t>
            </a:r>
          </a:p>
          <a:p>
            <a:r>
              <a:rPr lang="en-US" sz="1400" dirty="0">
                <a:latin typeface="Gill Sans MT" panose="020B0502020104020203" pitchFamily="34" charset="0"/>
                <a:ea typeface="Garamond" charset="0"/>
                <a:cs typeface="Garamond" charset="0"/>
              </a:rPr>
              <a:t>V2G</a:t>
            </a:r>
          </a:p>
        </p:txBody>
      </p:sp>
      <p:sp>
        <p:nvSpPr>
          <p:cNvPr id="104" name="L-Shape 103"/>
          <p:cNvSpPr/>
          <p:nvPr/>
        </p:nvSpPr>
        <p:spPr>
          <a:xfrm>
            <a:off x="2143520" y="7715034"/>
            <a:ext cx="7945042" cy="1582259"/>
          </a:xfrm>
          <a:prstGeom prst="corner">
            <a:avLst>
              <a:gd name="adj1" fmla="val 7748"/>
              <a:gd name="adj2" fmla="val 7167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07" name="L-Shape 106"/>
          <p:cNvSpPr/>
          <p:nvPr/>
        </p:nvSpPr>
        <p:spPr>
          <a:xfrm>
            <a:off x="4461646" y="7726865"/>
            <a:ext cx="3664134" cy="965781"/>
          </a:xfrm>
          <a:prstGeom prst="corner">
            <a:avLst>
              <a:gd name="adj1" fmla="val 12662"/>
              <a:gd name="adj2" fmla="val 1334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08" name="L-Shape 107"/>
          <p:cNvSpPr/>
          <p:nvPr/>
        </p:nvSpPr>
        <p:spPr>
          <a:xfrm>
            <a:off x="6877507" y="7654253"/>
            <a:ext cx="1248273" cy="674186"/>
          </a:xfrm>
          <a:prstGeom prst="corner">
            <a:avLst>
              <a:gd name="adj1" fmla="val 16543"/>
              <a:gd name="adj2" fmla="val 1722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10" name="L-Shape 109"/>
          <p:cNvSpPr/>
          <p:nvPr/>
        </p:nvSpPr>
        <p:spPr>
          <a:xfrm flipH="1">
            <a:off x="8502721" y="7067009"/>
            <a:ext cx="1340383" cy="1468988"/>
          </a:xfrm>
          <a:prstGeom prst="corner">
            <a:avLst>
              <a:gd name="adj1" fmla="val 14700"/>
              <a:gd name="adj2" fmla="val 1431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3578743" y="3483589"/>
            <a:ext cx="5272947" cy="5539742"/>
          </a:xfrm>
          <a:prstGeom prst="roundRect">
            <a:avLst>
              <a:gd name="adj" fmla="val 11734"/>
            </a:avLst>
          </a:prstGeom>
          <a:noFill/>
          <a:ln w="38100" cap="flat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15" name="L-Shape 114"/>
          <p:cNvSpPr/>
          <p:nvPr/>
        </p:nvSpPr>
        <p:spPr>
          <a:xfrm flipH="1">
            <a:off x="8872918" y="7057321"/>
            <a:ext cx="1288509" cy="2239972"/>
          </a:xfrm>
          <a:prstGeom prst="corner">
            <a:avLst>
              <a:gd name="adj1" fmla="val 8489"/>
              <a:gd name="adj2" fmla="val 966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600611" y="4802595"/>
            <a:ext cx="2126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Energy Service</a:t>
            </a:r>
          </a:p>
          <a:p>
            <a:pPr algn="r"/>
            <a:r>
              <a:rPr lang="en-US" sz="24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Companies</a:t>
            </a:r>
          </a:p>
        </p:txBody>
      </p:sp>
      <p:sp>
        <p:nvSpPr>
          <p:cNvPr id="129" name="Diagonal Stripe 128"/>
          <p:cNvSpPr/>
          <p:nvPr/>
        </p:nvSpPr>
        <p:spPr>
          <a:xfrm rot="5400000">
            <a:off x="2774287" y="5390805"/>
            <a:ext cx="502632" cy="589751"/>
          </a:xfrm>
          <a:prstGeom prst="diagStripe">
            <a:avLst>
              <a:gd name="adj" fmla="val 71696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167354" y="5092038"/>
            <a:ext cx="84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480V</a:t>
            </a:r>
          </a:p>
          <a:p>
            <a:pPr algn="ctr"/>
            <a:r>
              <a:rPr lang="en-US" sz="16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DC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509257" y="5086624"/>
            <a:ext cx="84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480V</a:t>
            </a:r>
          </a:p>
          <a:p>
            <a:pPr algn="ctr"/>
            <a:r>
              <a:rPr lang="en-US" sz="16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AC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296379" y="2805091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EV LEVEL 2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249245" y="2805091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EV LEVEL 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109173" y="8472443"/>
            <a:ext cx="372218" cy="2928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41594" y="2158940"/>
            <a:ext cx="9101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Gill Sans MT" panose="020B0502020104020203" pitchFamily="34" charset="0"/>
                <a:ea typeface="Garamond" charset="0"/>
                <a:cs typeface="Garamond" charset="0"/>
              </a:rPr>
              <a:t>Private charging companies / </a:t>
            </a:r>
            <a:r>
              <a:rPr lang="en-US" sz="2800" dirty="0">
                <a:latin typeface="Gill Sans MT" panose="020B0502020104020203" pitchFamily="34" charset="0"/>
                <a:ea typeface="Garamond" charset="0"/>
                <a:cs typeface="Garamond" charset="0"/>
              </a:rPr>
              <a:t>DC fast charging partners / </a:t>
            </a:r>
            <a:r>
              <a:rPr lang="en-US" sz="2800" dirty="0">
                <a:solidFill>
                  <a:srgbClr val="C00000"/>
                </a:solidFill>
                <a:latin typeface="Gill Sans MT" panose="020B0502020104020203" pitchFamily="34" charset="0"/>
                <a:ea typeface="Garamond" charset="0"/>
                <a:cs typeface="Garamond" charset="0"/>
              </a:rPr>
              <a:t>BYD</a:t>
            </a:r>
          </a:p>
        </p:txBody>
      </p:sp>
      <p:sp>
        <p:nvSpPr>
          <p:cNvPr id="145" name="Block Arc 144"/>
          <p:cNvSpPr/>
          <p:nvPr/>
        </p:nvSpPr>
        <p:spPr>
          <a:xfrm rot="7035522">
            <a:off x="6613591" y="5488110"/>
            <a:ext cx="1513582" cy="1000981"/>
          </a:xfrm>
          <a:prstGeom prst="blockArc">
            <a:avLst>
              <a:gd name="adj1" fmla="val 9683700"/>
              <a:gd name="adj2" fmla="val 19576273"/>
              <a:gd name="adj3" fmla="val 1187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46" name="Lightning Bolt 145"/>
          <p:cNvSpPr/>
          <p:nvPr/>
        </p:nvSpPr>
        <p:spPr>
          <a:xfrm rot="930797" flipH="1">
            <a:off x="10903534" y="3895094"/>
            <a:ext cx="447481" cy="1455644"/>
          </a:xfrm>
          <a:prstGeom prst="lightningBol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47" name="Lightning Bolt 146"/>
          <p:cNvSpPr/>
          <p:nvPr/>
        </p:nvSpPr>
        <p:spPr>
          <a:xfrm rot="20333866" flipH="1" flipV="1">
            <a:off x="10918921" y="5723051"/>
            <a:ext cx="394751" cy="1317056"/>
          </a:xfrm>
          <a:prstGeom prst="lightningBol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11582867" y="3378450"/>
            <a:ext cx="883601" cy="110320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11582867" y="6475909"/>
            <a:ext cx="883601" cy="110320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56" name="Lightning Bolt 155"/>
          <p:cNvSpPr/>
          <p:nvPr/>
        </p:nvSpPr>
        <p:spPr>
          <a:xfrm rot="930797" flipH="1">
            <a:off x="10906322" y="5267117"/>
            <a:ext cx="441899" cy="513907"/>
          </a:xfrm>
          <a:prstGeom prst="lightningBol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sp>
        <p:nvSpPr>
          <p:cNvPr id="157" name="Block Arc 156"/>
          <p:cNvSpPr/>
          <p:nvPr/>
        </p:nvSpPr>
        <p:spPr>
          <a:xfrm rot="7035522">
            <a:off x="4270129" y="5845821"/>
            <a:ext cx="1513582" cy="1000981"/>
          </a:xfrm>
          <a:prstGeom prst="blockArc">
            <a:avLst>
              <a:gd name="adj1" fmla="val 9683700"/>
              <a:gd name="adj2" fmla="val 19576273"/>
              <a:gd name="adj3" fmla="val 11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8" name="Block Arc 157"/>
          <p:cNvSpPr/>
          <p:nvPr/>
        </p:nvSpPr>
        <p:spPr>
          <a:xfrm rot="7035522">
            <a:off x="1966597" y="5785553"/>
            <a:ext cx="1513582" cy="1000981"/>
          </a:xfrm>
          <a:prstGeom prst="blockArc">
            <a:avLst>
              <a:gd name="adj1" fmla="val 9683700"/>
              <a:gd name="adj2" fmla="val 19576273"/>
              <a:gd name="adj3" fmla="val 1187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9" name="Diagonal Stripe 158"/>
          <p:cNvSpPr/>
          <p:nvPr/>
        </p:nvSpPr>
        <p:spPr>
          <a:xfrm rot="5400000">
            <a:off x="5032110" y="5387447"/>
            <a:ext cx="502632" cy="589751"/>
          </a:xfrm>
          <a:prstGeom prst="diagStripe">
            <a:avLst>
              <a:gd name="adj" fmla="val 7169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0" name="Diagonal Stripe 159"/>
          <p:cNvSpPr/>
          <p:nvPr/>
        </p:nvSpPr>
        <p:spPr>
          <a:xfrm rot="5400000">
            <a:off x="7389825" y="5030451"/>
            <a:ext cx="502632" cy="589751"/>
          </a:xfrm>
          <a:prstGeom prst="diagStripe">
            <a:avLst>
              <a:gd name="adj" fmla="val 7169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4" name="Process 163"/>
          <p:cNvSpPr/>
          <p:nvPr/>
        </p:nvSpPr>
        <p:spPr>
          <a:xfrm>
            <a:off x="6758525" y="6666415"/>
            <a:ext cx="347540" cy="996941"/>
          </a:xfrm>
          <a:prstGeom prst="flowChart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Gill Sans MT" panose="020B0502020104020203" pitchFamily="34" charset="0"/>
            </a:endParaRPr>
          </a:p>
        </p:txBody>
      </p:sp>
      <p:pic>
        <p:nvPicPr>
          <p:cNvPr id="42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1"/>
            <a:ext cx="3287485" cy="149431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133"/>
          <p:cNvSpPr/>
          <p:nvPr/>
        </p:nvSpPr>
        <p:spPr>
          <a:xfrm>
            <a:off x="2409145" y="1157983"/>
            <a:ext cx="8186536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Future EV Charge Stations</a:t>
            </a:r>
            <a:endParaRPr b="1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2428</TotalTime>
  <Words>134</Words>
  <Application>Microsoft Macintosh PowerPoint</Application>
  <PresentationFormat>Custom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Calibri Light</vt:lpstr>
      <vt:lpstr>DengXian</vt:lpstr>
      <vt:lpstr>Garamond</vt:lpstr>
      <vt:lpstr>Gill Sans Light</vt:lpstr>
      <vt:lpstr>Gill Sans MT</vt:lpstr>
      <vt:lpstr>Gill Sans SemiBold</vt:lpstr>
      <vt:lpstr>Helvetica Neue</vt:lpstr>
      <vt:lpstr>MS PMincho</vt:lpstr>
      <vt:lpstr>Proxima Nova Alt Blk</vt:lpstr>
      <vt:lpstr>Wingdings</vt:lpstr>
      <vt:lpstr>华文细黑</vt:lpstr>
      <vt:lpstr>Office Theme</vt:lpstr>
      <vt:lpstr>Electric Vehicle Technologies:  Emerging Opportunities and Challenges</vt:lpstr>
      <vt:lpstr>Challenge:   Keeping pace with the Demand for EVs -- Demand for EV charging may outpace growth in the Supply of charging infrastructure -- Slow growth in charging infrastructure Supply may constrain future Demand for EVs</vt:lpstr>
      <vt:lpstr>AC Enables V2X; DC Does Not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Corridors and Electric Vehicle Technologies:  Emerging Opportunities and Challenges</dc:title>
  <dc:creator>Gloria Wu</dc:creator>
  <cp:lastModifiedBy>Si-Yo Music Society Foundation Inc.</cp:lastModifiedBy>
  <cp:revision>124</cp:revision>
  <cp:lastPrinted>2016-10-07T17:44:42Z</cp:lastPrinted>
  <dcterms:created xsi:type="dcterms:W3CDTF">2016-11-29T20:20:06Z</dcterms:created>
  <dcterms:modified xsi:type="dcterms:W3CDTF">2017-10-29T00:18:09Z</dcterms:modified>
</cp:coreProperties>
</file>